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trictFirstAndLastChars="0" embedTrueTypeFonts="1" saveSubsetFonts="1" autoCompressPictures="0">
  <p:sldMasterIdLst>
    <p:sldMasterId id="2147483648" r:id="rId4"/>
  </p:sldMasterIdLst>
  <p:notesMasterIdLst>
    <p:notesMasterId r:id="rId18"/>
  </p:notesMasterIdLst>
  <p:handoutMasterIdLst>
    <p:handoutMasterId r:id="rId19"/>
  </p:handoutMasterIdLst>
  <p:sldIdLst>
    <p:sldId id="269" r:id="rId5"/>
    <p:sldId id="2147472812" r:id="rId6"/>
    <p:sldId id="2147472813" r:id="rId7"/>
    <p:sldId id="2147472819" r:id="rId8"/>
    <p:sldId id="2147472823" r:id="rId9"/>
    <p:sldId id="2147472814" r:id="rId10"/>
    <p:sldId id="2147472815" r:id="rId11"/>
    <p:sldId id="2147472820" r:id="rId12"/>
    <p:sldId id="2147472821" r:id="rId13"/>
    <p:sldId id="2147472816" r:id="rId14"/>
    <p:sldId id="2147472817" r:id="rId15"/>
    <p:sldId id="2147472818" r:id="rId16"/>
    <p:sldId id="2147472822" r:id="rId17"/>
  </p:sldIdLst>
  <p:sldSz cx="9144000" cy="5143500" type="screen16x9"/>
  <p:notesSz cx="7099300" cy="10234613"/>
  <p:embeddedFontLst>
    <p:embeddedFont>
      <p:font typeface="Montserrat" panose="020B0604020202020204" charset="0"/>
      <p:regular r:id="rId20"/>
      <p:bold r:id="rId21"/>
      <p:italic r:id="rId22"/>
      <p:boldItalic r:id="rId23"/>
    </p:embeddedFont>
    <p:embeddedFont>
      <p:font typeface="Open Sans" panose="020B0604020202020204" charset="0"/>
      <p:regular r:id="rId24"/>
      <p:bold r:id="rId25"/>
      <p:italic r:id="rId26"/>
      <p:boldItalic r:id="rId27"/>
    </p:embeddedFont>
    <p:embeddedFont>
      <p:font typeface="Verdana" panose="020B0604030504040204" pitchFamily="34" charset="0"/>
      <p:regular r:id="rId28"/>
      <p:bold r:id="rId29"/>
      <p:italic r:id="rId30"/>
      <p:boldItalic r:id="rId3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3225">
          <p15:clr>
            <a:srgbClr val="A4A3A4"/>
          </p15:clr>
        </p15:guide>
        <p15:guide id="2" pos="2237">
          <p15:clr>
            <a:srgbClr val="A4A3A4"/>
          </p15:clr>
        </p15:guide>
      </p15:notes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2" roundtripDataSignature="AMtx7miqMuqJG3cb5nVDhqjVVjzecKqRq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865"/>
    <a:srgbClr val="3246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191"/>
    <p:restoredTop sz="94712"/>
  </p:normalViewPr>
  <p:slideViewPr>
    <p:cSldViewPr snapToGrid="0" showGuides="1">
      <p:cViewPr varScale="1">
        <p:scale>
          <a:sx n="155" d="100"/>
          <a:sy n="155" d="100"/>
        </p:scale>
        <p:origin x="114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1" d="100"/>
          <a:sy n="101" d="100"/>
        </p:scale>
        <p:origin x="3472" y="200"/>
      </p:cViewPr>
      <p:guideLst>
        <p:guide orient="horz" pos="3225"/>
        <p:guide pos="223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7.fntdata"/><Relationship Id="rId3" Type="http://schemas.openxmlformats.org/officeDocument/2006/relationships/customXml" Target="../customXml/item3.xml"/><Relationship Id="rId21" Type="http://schemas.openxmlformats.org/officeDocument/2006/relationships/font" Target="fonts/font2.fntdata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6.fntdata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5.fntdata"/><Relationship Id="rId32" Type="http://customschemas.google.com/relationships/presentationmetadata" Target="meta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31" Type="http://schemas.openxmlformats.org/officeDocument/2006/relationships/font" Target="fonts/font12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BF2AFFCF-B73F-2B65-B45B-F8E604FB288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DA12E504-4FBA-A300-CD66-7ED8351E7CA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21138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697A52-61AA-244B-97F4-BDDE2BBA9B05}" type="datetimeFigureOut">
              <a:rPr lang="it-IT" smtClean="0"/>
              <a:t>20/10/2025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416A6C34-35A1-F5F3-D438-675FB634303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B4925B52-16F4-1F1E-CBCA-F2144D3BD65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21138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9C7698-B57C-E64F-AEC6-A40B727C4F29}" type="slidenum">
              <a:rPr lang="it-IT" smtClean="0"/>
              <a:t>‹N°›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625964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074988" cy="51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275" tIns="48125" rIns="96275" bIns="4812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4024313" y="0"/>
            <a:ext cx="3073400" cy="51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275" tIns="48125" rIns="96275" bIns="48125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41288" y="768350"/>
            <a:ext cx="6816725" cy="3835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712788" y="4860925"/>
            <a:ext cx="5673725" cy="4606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275" tIns="48125" rIns="96275" bIns="48125" anchor="t" anchorCtr="0">
            <a:normAutofit/>
          </a:bodyPr>
          <a:lstStyle>
            <a:lvl1pPr marL="457200" marR="0" lvl="0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721850"/>
            <a:ext cx="3074988" cy="51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275" tIns="48125" rIns="96275" bIns="48125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4024313" y="9721850"/>
            <a:ext cx="3073400" cy="51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275" tIns="48125" rIns="96275" bIns="4812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‹N°›</a:t>
            </a:fld>
            <a:endParaRPr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704F4DF0-9D0D-2099-43A7-B3565E85F37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7020" y="117542"/>
            <a:ext cx="4414980" cy="4908415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3C4D3EBE-FE41-45C6-EAB8-E781CAC785A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31354" y="1432193"/>
            <a:ext cx="5387248" cy="2663288"/>
          </a:xfrm>
          <a:prstGeom prst="rect">
            <a:avLst/>
          </a:prstGeom>
          <a:effectLst>
            <a:outerShdw blurRad="84767" dist="55210" dir="2700000" algn="tl" rotWithShape="0">
              <a:prstClr val="black">
                <a:alpha val="14000"/>
              </a:prstClr>
            </a:outerShdw>
          </a:effectLst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A498C0AD-251B-6E7C-2FA8-FBF29DE272F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975755" y="1212396"/>
            <a:ext cx="6988629" cy="3931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2785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ttore 1 2">
            <a:extLst>
              <a:ext uri="{FF2B5EF4-FFF2-40B4-BE49-F238E27FC236}">
                <a16:creationId xmlns:a16="http://schemas.microsoft.com/office/drawing/2014/main" id="{4390522E-EFE6-EE18-092F-20D5BEE405FF}"/>
              </a:ext>
            </a:extLst>
          </p:cNvPr>
          <p:cNvCxnSpPr>
            <a:cxnSpLocks/>
          </p:cNvCxnSpPr>
          <p:nvPr userDrawn="1"/>
        </p:nvCxnSpPr>
        <p:spPr>
          <a:xfrm>
            <a:off x="1048164" y="205891"/>
            <a:ext cx="0" cy="333091"/>
          </a:xfrm>
          <a:prstGeom prst="line">
            <a:avLst/>
          </a:prstGeom>
          <a:ln w="12700">
            <a:solidFill>
              <a:srgbClr val="84C3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magine 3">
            <a:extLst>
              <a:ext uri="{FF2B5EF4-FFF2-40B4-BE49-F238E27FC236}">
                <a16:creationId xmlns:a16="http://schemas.microsoft.com/office/drawing/2014/main" id="{0A8D267B-1477-EC93-D477-067DCF52905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5159" y="24130"/>
            <a:ext cx="708071" cy="696613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5AE1A0DB-EA44-76DE-52CE-D979B489574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4770451"/>
            <a:ext cx="91440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7302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Import Elements - long headline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/>
          <p:cNvSpPr>
            <a:spLocks noChangeArrowheads="1"/>
          </p:cNvSpPr>
          <p:nvPr userDrawn="1"/>
        </p:nvSpPr>
        <p:spPr bwMode="auto">
          <a:xfrm>
            <a:off x="6372225" y="4860925"/>
            <a:ext cx="2290763" cy="14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>
              <a:lnSpc>
                <a:spcPts val="1200"/>
              </a:lnSpc>
              <a:defRPr/>
            </a:pPr>
            <a:r>
              <a:rPr lang="en-GB" altLang="en-US" sz="900" dirty="0">
                <a:solidFill>
                  <a:schemeClr val="bg1"/>
                </a:solidFill>
              </a:rPr>
              <a:t>www.ecb.europa.eu © </a:t>
            </a:r>
          </a:p>
        </p:txBody>
      </p:sp>
      <p:sp>
        <p:nvSpPr>
          <p:cNvPr id="59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468313" y="1150144"/>
            <a:ext cx="8415711" cy="3351610"/>
          </a:xfrm>
        </p:spPr>
        <p:txBody>
          <a:bodyPr/>
          <a:lstStyle>
            <a:lvl1pPr>
              <a:defRPr sz="1900"/>
            </a:lvl1pPr>
          </a:lstStyle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</p:txBody>
      </p:sp>
      <p:sp>
        <p:nvSpPr>
          <p:cNvPr id="9" name="Rectangle 4"/>
          <p:cNvSpPr>
            <a:spLocks noGrp="1" noChangeArrowheads="1"/>
          </p:cNvSpPr>
          <p:nvPr>
            <p:ph type="title"/>
          </p:nvPr>
        </p:nvSpPr>
        <p:spPr>
          <a:xfrm>
            <a:off x="463551" y="411956"/>
            <a:ext cx="8404225" cy="633413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>
              <a:defRPr lang="en-GB" altLang="en-US" sz="2800" kern="1200" dirty="0" smtClean="0"/>
            </a:lvl1pPr>
          </a:lstStyle>
          <a:p>
            <a:pPr lvl="0"/>
            <a:r>
              <a:rPr lang="en-US" altLang="en-US"/>
              <a:t>Click to edit Master title style</a:t>
            </a:r>
            <a:endParaRPr lang="en-GB" alt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4357688" y="4856163"/>
            <a:ext cx="414337" cy="13811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algn="ctr" eaLnBrk="0" hangingPunct="0">
              <a:lnSpc>
                <a:spcPts val="1200"/>
              </a:lnSpc>
              <a:defRPr lang="en-GB" sz="9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4320B71-EC71-4A7E-8C8A-9C555B387A1C}" type="slidenum">
              <a:rPr/>
              <a:pPr>
                <a:defRPr/>
              </a:pPr>
              <a:t>‹N°›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059889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ttore 1 2">
            <a:extLst>
              <a:ext uri="{FF2B5EF4-FFF2-40B4-BE49-F238E27FC236}">
                <a16:creationId xmlns:a16="http://schemas.microsoft.com/office/drawing/2014/main" id="{55C46244-8B4A-B4FF-7CB8-B4643F888951}"/>
              </a:ext>
            </a:extLst>
          </p:cNvPr>
          <p:cNvCxnSpPr>
            <a:cxnSpLocks/>
          </p:cNvCxnSpPr>
          <p:nvPr userDrawn="1"/>
        </p:nvCxnSpPr>
        <p:spPr>
          <a:xfrm>
            <a:off x="1048164" y="205891"/>
            <a:ext cx="0" cy="333091"/>
          </a:xfrm>
          <a:prstGeom prst="line">
            <a:avLst/>
          </a:prstGeom>
          <a:ln w="12700">
            <a:solidFill>
              <a:srgbClr val="84C3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magine 3">
            <a:extLst>
              <a:ext uri="{FF2B5EF4-FFF2-40B4-BE49-F238E27FC236}">
                <a16:creationId xmlns:a16="http://schemas.microsoft.com/office/drawing/2014/main" id="{A06DC38A-8E79-B081-F982-B40A9FC138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5159" y="24130"/>
            <a:ext cx="708071" cy="696613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54C3E65F-D643-C4F8-D89F-C50B23D91A6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4770790"/>
            <a:ext cx="9144000" cy="380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9080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A498C0AD-251B-6E7C-2FA8-FBF29DE272F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975755" y="1212396"/>
            <a:ext cx="6988629" cy="3931104"/>
          </a:xfrm>
          <a:prstGeom prst="rect">
            <a:avLst/>
          </a:prstGeom>
        </p:spPr>
      </p:pic>
      <p:grpSp>
        <p:nvGrpSpPr>
          <p:cNvPr id="7" name="Gruppo 6">
            <a:extLst>
              <a:ext uri="{FF2B5EF4-FFF2-40B4-BE49-F238E27FC236}">
                <a16:creationId xmlns:a16="http://schemas.microsoft.com/office/drawing/2014/main" id="{7C962C18-0DB8-927D-B916-945DE87725E3}"/>
              </a:ext>
            </a:extLst>
          </p:cNvPr>
          <p:cNvGrpSpPr/>
          <p:nvPr userDrawn="1"/>
        </p:nvGrpSpPr>
        <p:grpSpPr>
          <a:xfrm>
            <a:off x="157021" y="117542"/>
            <a:ext cx="4737612" cy="5137364"/>
            <a:chOff x="157020" y="117542"/>
            <a:chExt cx="6300297" cy="6831906"/>
          </a:xfrm>
        </p:grpSpPr>
        <p:pic>
          <p:nvPicPr>
            <p:cNvPr id="2" name="Immagine 1">
              <a:extLst>
                <a:ext uri="{FF2B5EF4-FFF2-40B4-BE49-F238E27FC236}">
                  <a16:creationId xmlns:a16="http://schemas.microsoft.com/office/drawing/2014/main" id="{8E170BF5-B2EF-1B94-E166-3DD6AC49B44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57020" y="117542"/>
              <a:ext cx="4438840" cy="6544552"/>
            </a:xfrm>
            <a:prstGeom prst="rect">
              <a:avLst/>
            </a:prstGeom>
          </p:spPr>
        </p:pic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id="{824F97EB-B9D9-BCE2-0B1B-1F78AC8FC78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2124802" y="2540733"/>
              <a:ext cx="4332515" cy="44087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366186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4431DF87-17D4-1B1C-F77B-FF70EF57B99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770451"/>
            <a:ext cx="9144000" cy="381000"/>
          </a:xfrm>
          <a:prstGeom prst="rect">
            <a:avLst/>
          </a:prstGeom>
        </p:spPr>
      </p:pic>
      <p:cxnSp>
        <p:nvCxnSpPr>
          <p:cNvPr id="4" name="Connettore 1 3">
            <a:extLst>
              <a:ext uri="{FF2B5EF4-FFF2-40B4-BE49-F238E27FC236}">
                <a16:creationId xmlns:a16="http://schemas.microsoft.com/office/drawing/2014/main" id="{20174C28-96CC-3723-EE0C-1B8F7164AD68}"/>
              </a:ext>
            </a:extLst>
          </p:cNvPr>
          <p:cNvCxnSpPr>
            <a:cxnSpLocks/>
          </p:cNvCxnSpPr>
          <p:nvPr userDrawn="1"/>
        </p:nvCxnSpPr>
        <p:spPr>
          <a:xfrm>
            <a:off x="1048164" y="205891"/>
            <a:ext cx="0" cy="333091"/>
          </a:xfrm>
          <a:prstGeom prst="line">
            <a:avLst/>
          </a:prstGeom>
          <a:ln w="12700">
            <a:solidFill>
              <a:srgbClr val="84C3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magine 4">
            <a:extLst>
              <a:ext uri="{FF2B5EF4-FFF2-40B4-BE49-F238E27FC236}">
                <a16:creationId xmlns:a16="http://schemas.microsoft.com/office/drawing/2014/main" id="{319B4535-5A4F-232B-7ECE-65744E1781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5159" y="24130"/>
            <a:ext cx="708071" cy="696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4182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po 10">
            <a:extLst>
              <a:ext uri="{FF2B5EF4-FFF2-40B4-BE49-F238E27FC236}">
                <a16:creationId xmlns:a16="http://schemas.microsoft.com/office/drawing/2014/main" id="{D7FE0C7C-D585-F3D5-984F-A9A1CA3371F0}"/>
              </a:ext>
            </a:extLst>
          </p:cNvPr>
          <p:cNvGrpSpPr/>
          <p:nvPr userDrawn="1"/>
        </p:nvGrpSpPr>
        <p:grpSpPr>
          <a:xfrm>
            <a:off x="157021" y="117543"/>
            <a:ext cx="5237099" cy="4908416"/>
            <a:chOff x="209359" y="156722"/>
            <a:chExt cx="6982795" cy="6544551"/>
          </a:xfrm>
        </p:grpSpPr>
        <p:pic>
          <p:nvPicPr>
            <p:cNvPr id="9" name="Immagine 8">
              <a:extLst>
                <a:ext uri="{FF2B5EF4-FFF2-40B4-BE49-F238E27FC236}">
                  <a16:creationId xmlns:a16="http://schemas.microsoft.com/office/drawing/2014/main" id="{E8CEB9F1-4EB3-B439-4A40-12925CD3D0B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209359" y="156722"/>
              <a:ext cx="4438841" cy="6544551"/>
            </a:xfrm>
            <a:prstGeom prst="rect">
              <a:avLst/>
            </a:prstGeom>
          </p:spPr>
        </p:pic>
        <p:pic>
          <p:nvPicPr>
            <p:cNvPr id="10" name="Immagine 9">
              <a:extLst>
                <a:ext uri="{FF2B5EF4-FFF2-40B4-BE49-F238E27FC236}">
                  <a16:creationId xmlns:a16="http://schemas.microsoft.com/office/drawing/2014/main" id="{DB6C7B9F-8DAF-08BD-A284-C0451D4289B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2253600" y="1145347"/>
              <a:ext cx="4938554" cy="5435655"/>
            </a:xfrm>
            <a:prstGeom prst="rect">
              <a:avLst/>
            </a:prstGeom>
          </p:spPr>
        </p:pic>
      </p:grpSp>
      <p:pic>
        <p:nvPicPr>
          <p:cNvPr id="5" name="Immagine 4">
            <a:extLst>
              <a:ext uri="{FF2B5EF4-FFF2-40B4-BE49-F238E27FC236}">
                <a16:creationId xmlns:a16="http://schemas.microsoft.com/office/drawing/2014/main" id="{A498C0AD-251B-6E7C-2FA8-FBF29DE272F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975755" y="1212396"/>
            <a:ext cx="6988629" cy="3931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2658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81AD3589-3281-082A-E848-AC88C178BE7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762500"/>
            <a:ext cx="9144000" cy="381000"/>
          </a:xfrm>
          <a:prstGeom prst="rect">
            <a:avLst/>
          </a:prstGeom>
        </p:spPr>
      </p:pic>
      <p:cxnSp>
        <p:nvCxnSpPr>
          <p:cNvPr id="4" name="Connettore 1 3">
            <a:extLst>
              <a:ext uri="{FF2B5EF4-FFF2-40B4-BE49-F238E27FC236}">
                <a16:creationId xmlns:a16="http://schemas.microsoft.com/office/drawing/2014/main" id="{20174C28-96CC-3723-EE0C-1B8F7164AD68}"/>
              </a:ext>
            </a:extLst>
          </p:cNvPr>
          <p:cNvCxnSpPr>
            <a:cxnSpLocks/>
          </p:cNvCxnSpPr>
          <p:nvPr userDrawn="1"/>
        </p:nvCxnSpPr>
        <p:spPr>
          <a:xfrm>
            <a:off x="1048164" y="205891"/>
            <a:ext cx="0" cy="333091"/>
          </a:xfrm>
          <a:prstGeom prst="line">
            <a:avLst/>
          </a:prstGeom>
          <a:ln w="12700">
            <a:solidFill>
              <a:srgbClr val="84C3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magine 4">
            <a:extLst>
              <a:ext uri="{FF2B5EF4-FFF2-40B4-BE49-F238E27FC236}">
                <a16:creationId xmlns:a16="http://schemas.microsoft.com/office/drawing/2014/main" id="{319B4535-5A4F-232B-7ECE-65744E1781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5159" y="24130"/>
            <a:ext cx="708071" cy="696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1086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o 7">
            <a:extLst>
              <a:ext uri="{FF2B5EF4-FFF2-40B4-BE49-F238E27FC236}">
                <a16:creationId xmlns:a16="http://schemas.microsoft.com/office/drawing/2014/main" id="{F28C2027-E100-CA65-2505-E32B94D5A91B}"/>
              </a:ext>
            </a:extLst>
          </p:cNvPr>
          <p:cNvGrpSpPr/>
          <p:nvPr userDrawn="1"/>
        </p:nvGrpSpPr>
        <p:grpSpPr>
          <a:xfrm>
            <a:off x="157021" y="117542"/>
            <a:ext cx="6084157" cy="4921283"/>
            <a:chOff x="209361" y="156723"/>
            <a:chExt cx="8090996" cy="6544552"/>
          </a:xfrm>
        </p:grpSpPr>
        <p:pic>
          <p:nvPicPr>
            <p:cNvPr id="3" name="Immagine 2">
              <a:extLst>
                <a:ext uri="{FF2B5EF4-FFF2-40B4-BE49-F238E27FC236}">
                  <a16:creationId xmlns:a16="http://schemas.microsoft.com/office/drawing/2014/main" id="{AB5B63F1-2ED1-5554-B6DB-8138F8E11E5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209361" y="156723"/>
              <a:ext cx="4438840" cy="6544552"/>
            </a:xfrm>
            <a:prstGeom prst="rect">
              <a:avLst/>
            </a:prstGeom>
          </p:spPr>
        </p:pic>
        <p:pic>
          <p:nvPicPr>
            <p:cNvPr id="4" name="Immagine 3">
              <a:extLst>
                <a:ext uri="{FF2B5EF4-FFF2-40B4-BE49-F238E27FC236}">
                  <a16:creationId xmlns:a16="http://schemas.microsoft.com/office/drawing/2014/main" id="{91DA113E-9306-D9DB-1334-6949C349E80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517633" y="1259208"/>
              <a:ext cx="7782724" cy="4339582"/>
            </a:xfrm>
            <a:prstGeom prst="rect">
              <a:avLst/>
            </a:prstGeom>
          </p:spPr>
        </p:pic>
      </p:grpSp>
      <p:pic>
        <p:nvPicPr>
          <p:cNvPr id="5" name="Immagine 4">
            <a:extLst>
              <a:ext uri="{FF2B5EF4-FFF2-40B4-BE49-F238E27FC236}">
                <a16:creationId xmlns:a16="http://schemas.microsoft.com/office/drawing/2014/main" id="{A498C0AD-251B-6E7C-2FA8-FBF29DE272F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975755" y="1212396"/>
            <a:ext cx="6988629" cy="3931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157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F7C8B6B2-8029-3C82-9EF0-7611FADC31B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769224"/>
            <a:ext cx="9144000" cy="381000"/>
          </a:xfrm>
          <a:prstGeom prst="rect">
            <a:avLst/>
          </a:prstGeom>
        </p:spPr>
      </p:pic>
      <p:cxnSp>
        <p:nvCxnSpPr>
          <p:cNvPr id="3" name="Connettore 1 2">
            <a:extLst>
              <a:ext uri="{FF2B5EF4-FFF2-40B4-BE49-F238E27FC236}">
                <a16:creationId xmlns:a16="http://schemas.microsoft.com/office/drawing/2014/main" id="{BD30EBE1-1968-6FA4-8189-512DBDBDBA3B}"/>
              </a:ext>
            </a:extLst>
          </p:cNvPr>
          <p:cNvCxnSpPr>
            <a:cxnSpLocks/>
          </p:cNvCxnSpPr>
          <p:nvPr userDrawn="1"/>
        </p:nvCxnSpPr>
        <p:spPr>
          <a:xfrm>
            <a:off x="1048164" y="205891"/>
            <a:ext cx="0" cy="333091"/>
          </a:xfrm>
          <a:prstGeom prst="line">
            <a:avLst/>
          </a:prstGeom>
          <a:ln w="12700">
            <a:solidFill>
              <a:srgbClr val="84C3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magine 3">
            <a:extLst>
              <a:ext uri="{FF2B5EF4-FFF2-40B4-BE49-F238E27FC236}">
                <a16:creationId xmlns:a16="http://schemas.microsoft.com/office/drawing/2014/main" id="{FB64A054-39CF-3D30-69F5-78F4E83146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5159" y="24130"/>
            <a:ext cx="708071" cy="696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3486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A498C0AD-251B-6E7C-2FA8-FBF29DE272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4251" t="39757"/>
          <a:stretch>
            <a:fillRect/>
          </a:stretch>
        </p:blipFill>
        <p:spPr>
          <a:xfrm>
            <a:off x="5767137" y="2775284"/>
            <a:ext cx="3197247" cy="2368216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AB5B63F1-2ED1-5554-B6DB-8138F8E11E5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7021" y="117542"/>
            <a:ext cx="3337858" cy="4921283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5B89FC74-AA86-A3AA-8366-8AFB8334E09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1988" y="117542"/>
            <a:ext cx="3337858" cy="4921282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D08B2ABF-2926-81EC-F01D-E3A2077F618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11335" y="385487"/>
            <a:ext cx="5084666" cy="3545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8396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906F77C2-4E89-D511-3C09-B0056EFAAA8E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hdr"/>
              </p:ext>
            </p:extLst>
          </p:nvPr>
        </p:nvSpPr>
        <p:spPr>
          <a:xfrm>
            <a:off x="8466138" y="63500"/>
            <a:ext cx="642937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fr-FR" sz="1000">
                <a:solidFill>
                  <a:srgbClr val="000000">
                    <a:alpha val="50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BDF-PUBLIC</a:t>
            </a: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8" r:id="rId1"/>
    <p:sldLayoutId id="2147483657" r:id="rId2"/>
    <p:sldLayoutId id="2147483659" r:id="rId3"/>
    <p:sldLayoutId id="2147483663" r:id="rId4"/>
    <p:sldLayoutId id="2147483660" r:id="rId5"/>
    <p:sldLayoutId id="2147483655" r:id="rId6"/>
    <p:sldLayoutId id="2147483661" r:id="rId7"/>
    <p:sldLayoutId id="2147483654" r:id="rId8"/>
    <p:sldLayoutId id="2147483662" r:id="rId9"/>
    <p:sldLayoutId id="2147483656" r:id="rId10"/>
    <p:sldLayoutId id="2147483664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3.emf"/><Relationship Id="rId7" Type="http://schemas.openxmlformats.org/officeDocument/2006/relationships/image" Target="../media/image66.svg"/><Relationship Id="rId12" Type="http://schemas.openxmlformats.org/officeDocument/2006/relationships/image" Target="../media/image70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5.png"/><Relationship Id="rId11" Type="http://schemas.openxmlformats.org/officeDocument/2006/relationships/image" Target="../media/image69.png"/><Relationship Id="rId5" Type="http://schemas.openxmlformats.org/officeDocument/2006/relationships/image" Target="../media/image64.png"/><Relationship Id="rId10" Type="http://schemas.openxmlformats.org/officeDocument/2006/relationships/image" Target="../media/image68.png"/><Relationship Id="rId4" Type="http://schemas.openxmlformats.org/officeDocument/2006/relationships/image" Target="../media/image49.emf"/><Relationship Id="rId9" Type="http://schemas.openxmlformats.org/officeDocument/2006/relationships/image" Target="../media/image5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7.png"/><Relationship Id="rId7" Type="http://schemas.openxmlformats.org/officeDocument/2006/relationships/image" Target="../media/image70.png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5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svg"/><Relationship Id="rId7" Type="http://schemas.openxmlformats.org/officeDocument/2006/relationships/image" Target="../media/image24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3.png"/><Relationship Id="rId5" Type="http://schemas.openxmlformats.org/officeDocument/2006/relationships/image" Target="../media/image22.svg"/><Relationship Id="rId4" Type="http://schemas.openxmlformats.org/officeDocument/2006/relationships/image" Target="../media/image21.png"/><Relationship Id="rId9" Type="http://schemas.openxmlformats.org/officeDocument/2006/relationships/image" Target="../media/image26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hyperlink" Target="https://www.ecb.europa.eu/pub/pdf/other/ecb.exploratoryworknewtechnologies202506_annex02.en.pdf" TargetMode="External"/><Relationship Id="rId7" Type="http://schemas.openxmlformats.org/officeDocument/2006/relationships/image" Target="../media/image29.png"/><Relationship Id="rId2" Type="http://schemas.openxmlformats.org/officeDocument/2006/relationships/hyperlink" Target="https://www.ecb.europa.eu/paym/pdf/participants_eurosystem_exploratory_work.pdf" TargetMode="Externa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10" Type="http://schemas.openxmlformats.org/officeDocument/2006/relationships/image" Target="../media/image32.svg"/><Relationship Id="rId4" Type="http://schemas.openxmlformats.org/officeDocument/2006/relationships/hyperlink" Target="https://www.ecb.europa.eu/paym/integration/distributed/exploratory/html/index.en.html#market" TargetMode="External"/><Relationship Id="rId9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13" Type="http://schemas.openxmlformats.org/officeDocument/2006/relationships/image" Target="../media/image48.png"/><Relationship Id="rId3" Type="http://schemas.openxmlformats.org/officeDocument/2006/relationships/image" Target="../media/image38.svg"/><Relationship Id="rId7" Type="http://schemas.openxmlformats.org/officeDocument/2006/relationships/image" Target="../media/image42.png"/><Relationship Id="rId12" Type="http://schemas.openxmlformats.org/officeDocument/2006/relationships/image" Target="../media/image47.em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1.emf"/><Relationship Id="rId11" Type="http://schemas.openxmlformats.org/officeDocument/2006/relationships/image" Target="../media/image46.emf"/><Relationship Id="rId5" Type="http://schemas.openxmlformats.org/officeDocument/2006/relationships/image" Target="../media/image40.svg"/><Relationship Id="rId10" Type="http://schemas.openxmlformats.org/officeDocument/2006/relationships/image" Target="../media/image45.sv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7" Type="http://schemas.openxmlformats.org/officeDocument/2006/relationships/image" Target="../media/image53.emf"/><Relationship Id="rId2" Type="http://schemas.openxmlformats.org/officeDocument/2006/relationships/hyperlink" Target="https://www.ecb.europa.eu/paym/integration/distributed/exploratory/html/index.en.html#exploratory" TargetMode="Externa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2.emf"/><Relationship Id="rId5" Type="http://schemas.openxmlformats.org/officeDocument/2006/relationships/image" Target="../media/image51.emf"/><Relationship Id="rId4" Type="http://schemas.openxmlformats.org/officeDocument/2006/relationships/image" Target="../media/image50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8.svg"/><Relationship Id="rId5" Type="http://schemas.openxmlformats.org/officeDocument/2006/relationships/image" Target="../media/image57.png"/><Relationship Id="rId4" Type="http://schemas.openxmlformats.org/officeDocument/2006/relationships/image" Target="../media/image56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1;p1">
            <a:extLst>
              <a:ext uri="{FF2B5EF4-FFF2-40B4-BE49-F238E27FC236}">
                <a16:creationId xmlns:a16="http://schemas.microsoft.com/office/drawing/2014/main" id="{9F4420E3-68E4-3265-1262-1AC10E09A0C1}"/>
              </a:ext>
            </a:extLst>
          </p:cNvPr>
          <p:cNvSpPr/>
          <p:nvPr/>
        </p:nvSpPr>
        <p:spPr>
          <a:xfrm>
            <a:off x="6466115" y="1809618"/>
            <a:ext cx="2730138" cy="2019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it-IT" sz="10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Daniele Di Stazio</a:t>
            </a:r>
          </a:p>
          <a:p>
            <a:pPr lvl="0"/>
            <a:r>
              <a:rPr lang="it-IT" sz="9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Role, ABI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it-IT" sz="900" b="1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/>
              <a:sym typeface="Verdana"/>
            </a:endParaRPr>
          </a:p>
          <a:p>
            <a:pPr lvl="0"/>
            <a:r>
              <a:rPr lang="it-IT" sz="10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Matthieu Herbeau</a:t>
            </a:r>
            <a:endParaRPr lang="it-IT" sz="1000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0"/>
            <a:r>
              <a:rPr lang="it-IT" sz="9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CBDC Advisor, </a:t>
            </a:r>
          </a:p>
          <a:p>
            <a:pPr lvl="0"/>
            <a:r>
              <a:rPr lang="it-IT" sz="9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Banque de France</a:t>
            </a:r>
          </a:p>
          <a:p>
            <a:pPr lvl="0"/>
            <a:endParaRPr lang="it-IT" sz="900" b="1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/>
              <a:sym typeface="Verdana"/>
            </a:endParaRPr>
          </a:p>
          <a:p>
            <a:pPr lvl="0"/>
            <a:r>
              <a:rPr lang="it-IT" sz="10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sym typeface="Verdana"/>
              </a:rPr>
              <a:t>Mauro Attilio Pernigo</a:t>
            </a:r>
          </a:p>
          <a:p>
            <a:r>
              <a:rPr lang="it-IT" sz="9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Role, Intesa Sanpaolo</a:t>
            </a:r>
          </a:p>
          <a:p>
            <a:endParaRPr lang="it-IT" sz="900" b="1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/>
              <a:sym typeface="Verdana"/>
            </a:endParaRPr>
          </a:p>
          <a:p>
            <a:pPr lvl="0"/>
            <a:r>
              <a:rPr lang="it-IT" sz="1000" b="1" dirty="0">
                <a:solidFill>
                  <a:srgbClr val="00386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Giuseppe Santangeli</a:t>
            </a:r>
            <a:endParaRPr lang="it-IT" sz="1000" dirty="0">
              <a:solidFill>
                <a:srgbClr val="003865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0"/>
            <a:r>
              <a:rPr lang="it-IT" sz="900" dirty="0">
                <a:solidFill>
                  <a:srgbClr val="00386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Head of Wholesale Payments Division, Banca d’Italia</a:t>
            </a:r>
          </a:p>
          <a:p>
            <a:endParaRPr lang="it-IT" sz="900" b="1" dirty="0">
              <a:solidFill>
                <a:srgbClr val="FF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 b="1" dirty="0">
              <a:solidFill>
                <a:srgbClr val="003865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" name="Google Shape;40;p1">
            <a:extLst>
              <a:ext uri="{FF2B5EF4-FFF2-40B4-BE49-F238E27FC236}">
                <a16:creationId xmlns:a16="http://schemas.microsoft.com/office/drawing/2014/main" id="{312DD306-E260-FD68-21F3-470DFDD5CBD1}"/>
              </a:ext>
            </a:extLst>
          </p:cNvPr>
          <p:cNvSpPr/>
          <p:nvPr/>
        </p:nvSpPr>
        <p:spPr>
          <a:xfrm>
            <a:off x="4629628" y="988359"/>
            <a:ext cx="5616550" cy="428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7938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003865"/>
                </a:solidFill>
                <a:latin typeface="Verdana"/>
                <a:ea typeface="Verdana"/>
                <a:cs typeface="Verdana"/>
                <a:sym typeface="Verdana"/>
              </a:rPr>
              <a:t>SESSIONE 5. DLT e CBDC </a:t>
            </a:r>
          </a:p>
        </p:txBody>
      </p:sp>
      <p:sp>
        <p:nvSpPr>
          <p:cNvPr id="4" name="Google Shape;40;p1">
            <a:extLst>
              <a:ext uri="{FF2B5EF4-FFF2-40B4-BE49-F238E27FC236}">
                <a16:creationId xmlns:a16="http://schemas.microsoft.com/office/drawing/2014/main" id="{EEFC17FF-2E25-50A1-945E-0F2EE375394E}"/>
              </a:ext>
            </a:extLst>
          </p:cNvPr>
          <p:cNvSpPr/>
          <p:nvPr/>
        </p:nvSpPr>
        <p:spPr>
          <a:xfrm>
            <a:off x="4629628" y="1390367"/>
            <a:ext cx="5616550" cy="10271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7938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rgbClr val="003865"/>
                </a:solidFill>
                <a:latin typeface="Verdana"/>
                <a:ea typeface="Verdana"/>
                <a:cs typeface="Verdana"/>
                <a:sym typeface="Verdana"/>
              </a:rPr>
              <a:t>Tokenised central bank money settled on DLT</a:t>
            </a:r>
          </a:p>
        </p:txBody>
      </p:sp>
    </p:spTree>
    <p:extLst>
      <p:ext uri="{BB962C8B-B14F-4D97-AF65-F5344CB8AC3E}">
        <p14:creationId xmlns:p14="http://schemas.microsoft.com/office/powerpoint/2010/main" val="32195100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D99CA6F6-5ACE-E1A7-FBA2-95D84C0F1A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078" y="950073"/>
            <a:ext cx="8705843" cy="3243353"/>
          </a:xfrm>
          <a:prstGeom prst="rect">
            <a:avLst/>
          </a:prstGeom>
        </p:spPr>
      </p:pic>
      <p:sp>
        <p:nvSpPr>
          <p:cNvPr id="3" name="Google Shape;61;p3">
            <a:extLst>
              <a:ext uri="{FF2B5EF4-FFF2-40B4-BE49-F238E27FC236}">
                <a16:creationId xmlns:a16="http://schemas.microsoft.com/office/drawing/2014/main" id="{45A4D878-AFDD-3642-3A20-E3A1B7059DED}"/>
              </a:ext>
            </a:extLst>
          </p:cNvPr>
          <p:cNvSpPr txBox="1"/>
          <p:nvPr/>
        </p:nvSpPr>
        <p:spPr>
          <a:xfrm>
            <a:off x="1264645" y="245752"/>
            <a:ext cx="7423150" cy="507831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defRPr sz="1650" b="1">
                <a:solidFill>
                  <a:srgbClr val="324680"/>
                </a:solidFill>
                <a:latin typeface="Montserrat"/>
              </a:defRPr>
            </a:lvl1pPr>
          </a:lstStyle>
          <a:p>
            <a:r>
              <a:rPr lang="en-US" dirty="0"/>
              <a:t>Lont-term vision: can DLT help simplify processes?</a:t>
            </a:r>
          </a:p>
          <a:p>
            <a:r>
              <a:rPr lang="en-US" dirty="0">
                <a:solidFill>
                  <a:srgbClr val="FF0000"/>
                </a:solidFill>
              </a:rPr>
              <a:t>(to all panelist - for your contribution) </a:t>
            </a:r>
            <a:endParaRPr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83047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4">
            <a:extLst>
              <a:ext uri="{FF2B5EF4-FFF2-40B4-BE49-F238E27FC236}">
                <a16:creationId xmlns:a16="http://schemas.microsoft.com/office/drawing/2014/main" id="{4CF98C50-065C-255E-2612-07B734234A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9586" y="2266654"/>
            <a:ext cx="742249" cy="742249"/>
          </a:xfrm>
          <a:prstGeom prst="rect">
            <a:avLst/>
          </a:prstGeom>
        </p:spPr>
      </p:pic>
      <p:sp>
        <p:nvSpPr>
          <p:cNvPr id="3" name="Rectangle: Rounded Corners 8">
            <a:extLst>
              <a:ext uri="{FF2B5EF4-FFF2-40B4-BE49-F238E27FC236}">
                <a16:creationId xmlns:a16="http://schemas.microsoft.com/office/drawing/2014/main" id="{DA6021BB-2122-D840-988B-DF678D495577}"/>
              </a:ext>
            </a:extLst>
          </p:cNvPr>
          <p:cNvSpPr/>
          <p:nvPr/>
        </p:nvSpPr>
        <p:spPr bwMode="auto">
          <a:xfrm>
            <a:off x="2600450" y="1613424"/>
            <a:ext cx="3506086" cy="2357020"/>
          </a:xfrm>
          <a:prstGeom prst="roundRect">
            <a:avLst>
              <a:gd name="adj" fmla="val 8186"/>
            </a:avLst>
          </a:prstGeom>
          <a:solidFill>
            <a:srgbClr val="BEBEBE">
              <a:lumMod val="75000"/>
              <a:alpha val="26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11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585858"/>
              </a:solidFill>
              <a:effectLst/>
              <a:uLnTx/>
              <a:uFillTx/>
              <a:latin typeface="Arial" charset="0"/>
              <a:ea typeface="ヒラギノ角ゴ Pro W3" pitchFamily="-64" charset="-128"/>
              <a:cs typeface="Arial" pitchFamily="34" charset="0"/>
            </a:endParaRPr>
          </a:p>
        </p:txBody>
      </p:sp>
      <p:sp>
        <p:nvSpPr>
          <p:cNvPr id="4" name="Cube 81">
            <a:extLst>
              <a:ext uri="{FF2B5EF4-FFF2-40B4-BE49-F238E27FC236}">
                <a16:creationId xmlns:a16="http://schemas.microsoft.com/office/drawing/2014/main" id="{A11E1396-FA3F-CA25-A4F7-CA7E0AFE5718}"/>
              </a:ext>
            </a:extLst>
          </p:cNvPr>
          <p:cNvSpPr/>
          <p:nvPr/>
        </p:nvSpPr>
        <p:spPr bwMode="auto">
          <a:xfrm>
            <a:off x="2998991" y="2760016"/>
            <a:ext cx="952402" cy="450943"/>
          </a:xfrm>
          <a:prstGeom prst="cube">
            <a:avLst>
              <a:gd name="adj" fmla="val 7182"/>
            </a:avLst>
          </a:prstGeom>
          <a:solidFill>
            <a:srgbClr val="AF7598">
              <a:lumMod val="60000"/>
              <a:lumOff val="40000"/>
            </a:srgbClr>
          </a:soli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900" b="1" i="0" u="none" strike="noStrike" kern="1200" cap="none" spc="0" normalizeH="0" baseline="0" noProof="0" dirty="0">
                <a:ln>
                  <a:noFill/>
                </a:ln>
                <a:solidFill>
                  <a:srgbClr val="585858">
                    <a:lumMod val="50000"/>
                  </a:srgbClr>
                </a:solidFill>
                <a:effectLst/>
                <a:uLnTx/>
                <a:uFillTx/>
                <a:latin typeface="Arial" charset="0"/>
                <a:ea typeface="ヒラギノ角ゴ Pro W3" pitchFamily="-64" charset="-128"/>
                <a:cs typeface="Arial" pitchFamily="34" charset="0"/>
              </a:rPr>
              <a:t>Commercial </a:t>
            </a:r>
            <a:r>
              <a:rPr kumimoji="0" lang="fr-FR" sz="900" b="1" i="0" u="none" strike="noStrike" kern="1200" cap="none" spc="0" normalizeH="0" baseline="0" noProof="0" dirty="0" err="1">
                <a:ln>
                  <a:noFill/>
                </a:ln>
                <a:solidFill>
                  <a:srgbClr val="585858">
                    <a:lumMod val="50000"/>
                  </a:srgbClr>
                </a:solidFill>
                <a:effectLst/>
                <a:uLnTx/>
                <a:uFillTx/>
                <a:latin typeface="Arial" charset="0"/>
                <a:ea typeface="ヒラギノ角ゴ Pro W3" pitchFamily="-64" charset="-128"/>
                <a:cs typeface="Arial" pitchFamily="34" charset="0"/>
              </a:rPr>
              <a:t>bank</a:t>
            </a:r>
            <a:r>
              <a:rPr kumimoji="0" lang="fr-FR" sz="900" b="1" i="0" u="none" strike="noStrike" kern="1200" cap="none" spc="0" normalizeH="0" baseline="0" noProof="0" dirty="0">
                <a:ln>
                  <a:noFill/>
                </a:ln>
                <a:solidFill>
                  <a:srgbClr val="585858">
                    <a:lumMod val="50000"/>
                  </a:srgbClr>
                </a:solidFill>
                <a:effectLst/>
                <a:uLnTx/>
                <a:uFillTx/>
                <a:latin typeface="Arial" charset="0"/>
                <a:ea typeface="ヒラギノ角ゴ Pro W3" pitchFamily="-64" charset="-128"/>
                <a:cs typeface="Arial" pitchFamily="34" charset="0"/>
              </a:rPr>
              <a:t> money</a:t>
            </a:r>
          </a:p>
        </p:txBody>
      </p:sp>
      <p:sp>
        <p:nvSpPr>
          <p:cNvPr id="5" name="Cube 82">
            <a:extLst>
              <a:ext uri="{FF2B5EF4-FFF2-40B4-BE49-F238E27FC236}">
                <a16:creationId xmlns:a16="http://schemas.microsoft.com/office/drawing/2014/main" id="{A5C0F9AD-347C-4A29-3A2D-694DCC1AAFEB}"/>
              </a:ext>
            </a:extLst>
          </p:cNvPr>
          <p:cNvSpPr/>
          <p:nvPr/>
        </p:nvSpPr>
        <p:spPr bwMode="auto">
          <a:xfrm>
            <a:off x="2944423" y="2808680"/>
            <a:ext cx="952402" cy="450943"/>
          </a:xfrm>
          <a:prstGeom prst="cube">
            <a:avLst>
              <a:gd name="adj" fmla="val 7182"/>
            </a:avLst>
          </a:prstGeom>
          <a:solidFill>
            <a:srgbClr val="AF7598">
              <a:lumMod val="60000"/>
              <a:lumOff val="40000"/>
            </a:srgbClr>
          </a:soli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900" b="1" i="0" u="none" strike="noStrike" kern="1200" cap="none" spc="0" normalizeH="0" baseline="0" noProof="0" dirty="0">
                <a:ln>
                  <a:noFill/>
                </a:ln>
                <a:solidFill>
                  <a:srgbClr val="585858">
                    <a:lumMod val="50000"/>
                  </a:srgbClr>
                </a:solidFill>
                <a:effectLst/>
                <a:uLnTx/>
                <a:uFillTx/>
                <a:latin typeface="Arial" charset="0"/>
                <a:ea typeface="ヒラギノ角ゴ Pro W3" pitchFamily="-64" charset="-128"/>
                <a:cs typeface="Arial" pitchFamily="34" charset="0"/>
              </a:rPr>
              <a:t>Commercial </a:t>
            </a:r>
            <a:r>
              <a:rPr kumimoji="0" lang="fr-FR" sz="900" b="1" i="0" u="none" strike="noStrike" kern="1200" cap="none" spc="0" normalizeH="0" baseline="0" noProof="0" dirty="0" err="1">
                <a:ln>
                  <a:noFill/>
                </a:ln>
                <a:solidFill>
                  <a:srgbClr val="585858">
                    <a:lumMod val="50000"/>
                  </a:srgbClr>
                </a:solidFill>
                <a:effectLst/>
                <a:uLnTx/>
                <a:uFillTx/>
                <a:latin typeface="Arial" charset="0"/>
                <a:ea typeface="ヒラギノ角ゴ Pro W3" pitchFamily="-64" charset="-128"/>
                <a:cs typeface="Arial" pitchFamily="34" charset="0"/>
              </a:rPr>
              <a:t>bank</a:t>
            </a:r>
            <a:r>
              <a:rPr kumimoji="0" lang="fr-FR" sz="900" b="1" i="0" u="none" strike="noStrike" kern="1200" cap="none" spc="0" normalizeH="0" baseline="0" noProof="0" dirty="0">
                <a:ln>
                  <a:noFill/>
                </a:ln>
                <a:solidFill>
                  <a:srgbClr val="585858">
                    <a:lumMod val="50000"/>
                  </a:srgbClr>
                </a:solidFill>
                <a:effectLst/>
                <a:uLnTx/>
                <a:uFillTx/>
                <a:latin typeface="Arial" charset="0"/>
                <a:ea typeface="ヒラギノ角ゴ Pro W3" pitchFamily="-64" charset="-128"/>
                <a:cs typeface="Arial" pitchFamily="34" charset="0"/>
              </a:rPr>
              <a:t> money</a:t>
            </a:r>
          </a:p>
        </p:txBody>
      </p:sp>
      <p:sp>
        <p:nvSpPr>
          <p:cNvPr id="6" name="Cube 52">
            <a:extLst>
              <a:ext uri="{FF2B5EF4-FFF2-40B4-BE49-F238E27FC236}">
                <a16:creationId xmlns:a16="http://schemas.microsoft.com/office/drawing/2014/main" id="{6846E0AD-41EE-76AF-93EE-BCC245531DB9}"/>
              </a:ext>
            </a:extLst>
          </p:cNvPr>
          <p:cNvSpPr/>
          <p:nvPr/>
        </p:nvSpPr>
        <p:spPr bwMode="auto">
          <a:xfrm>
            <a:off x="3908656" y="3443254"/>
            <a:ext cx="925966" cy="306735"/>
          </a:xfrm>
          <a:prstGeom prst="cube">
            <a:avLst>
              <a:gd name="adj" fmla="val 9532"/>
            </a:avLst>
          </a:prstGeom>
          <a:solidFill>
            <a:srgbClr val="CEA46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fr-FR" sz="900" b="1" kern="1200" dirty="0" err="1">
                <a:solidFill>
                  <a:srgbClr val="585858">
                    <a:lumMod val="50000"/>
                  </a:srgbClr>
                </a:solidFill>
                <a:latin typeface="Arial" charset="0"/>
                <a:ea typeface="ヒラギノ角ゴ Pro W3" pitchFamily="-64" charset="-128"/>
                <a:cs typeface="Arial" pitchFamily="34" charset="0"/>
              </a:rPr>
              <a:t>Custody</a:t>
            </a:r>
            <a:endParaRPr lang="fr-FR" sz="900" b="1" kern="1200" dirty="0">
              <a:solidFill>
                <a:srgbClr val="585858">
                  <a:lumMod val="50000"/>
                </a:srgbClr>
              </a:solidFill>
              <a:latin typeface="Arial" charset="0"/>
              <a:ea typeface="ヒラギノ角ゴ Pro W3" pitchFamily="-64" charset="-128"/>
              <a:cs typeface="Arial" pitchFamily="34" charset="0"/>
            </a:endParaRPr>
          </a:p>
        </p:txBody>
      </p:sp>
      <p:sp>
        <p:nvSpPr>
          <p:cNvPr id="7" name="Cube 53">
            <a:extLst>
              <a:ext uri="{FF2B5EF4-FFF2-40B4-BE49-F238E27FC236}">
                <a16:creationId xmlns:a16="http://schemas.microsoft.com/office/drawing/2014/main" id="{75BDA9E5-9519-5FF1-CB12-0E0DBB6B0830}"/>
              </a:ext>
            </a:extLst>
          </p:cNvPr>
          <p:cNvSpPr/>
          <p:nvPr/>
        </p:nvSpPr>
        <p:spPr bwMode="auto">
          <a:xfrm>
            <a:off x="3858920" y="3490244"/>
            <a:ext cx="925966" cy="306735"/>
          </a:xfrm>
          <a:prstGeom prst="cube">
            <a:avLst>
              <a:gd name="adj" fmla="val 9532"/>
            </a:avLst>
          </a:prstGeom>
          <a:solidFill>
            <a:srgbClr val="CEA46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fr-FR" sz="900" b="1" kern="1200" dirty="0" err="1">
                <a:solidFill>
                  <a:srgbClr val="585858">
                    <a:lumMod val="50000"/>
                  </a:srgbClr>
                </a:solidFill>
                <a:latin typeface="Arial" charset="0"/>
                <a:ea typeface="ヒラギノ角ゴ Pro W3" pitchFamily="-64" charset="-128"/>
                <a:cs typeface="Arial" pitchFamily="34" charset="0"/>
              </a:rPr>
              <a:t>Custody</a:t>
            </a:r>
            <a:endParaRPr lang="fr-FR" sz="900" b="1" kern="1200" dirty="0">
              <a:solidFill>
                <a:srgbClr val="585858">
                  <a:lumMod val="50000"/>
                </a:srgbClr>
              </a:solidFill>
              <a:latin typeface="Arial" charset="0"/>
              <a:ea typeface="ヒラギノ角ゴ Pro W3" pitchFamily="-64" charset="-128"/>
              <a:cs typeface="Arial" pitchFamily="34" charset="0"/>
            </a:endParaRPr>
          </a:p>
        </p:txBody>
      </p:sp>
      <p:sp>
        <p:nvSpPr>
          <p:cNvPr id="8" name="Cube 42">
            <a:extLst>
              <a:ext uri="{FF2B5EF4-FFF2-40B4-BE49-F238E27FC236}">
                <a16:creationId xmlns:a16="http://schemas.microsoft.com/office/drawing/2014/main" id="{5C5D2AF6-B77B-40DF-F0CA-033CE23C4BE2}"/>
              </a:ext>
            </a:extLst>
          </p:cNvPr>
          <p:cNvSpPr/>
          <p:nvPr/>
        </p:nvSpPr>
        <p:spPr bwMode="auto">
          <a:xfrm>
            <a:off x="4812590" y="2755381"/>
            <a:ext cx="972954" cy="394335"/>
          </a:xfrm>
          <a:prstGeom prst="cube">
            <a:avLst>
              <a:gd name="adj" fmla="val 7530"/>
            </a:avLst>
          </a:prstGeom>
          <a:solidFill>
            <a:srgbClr val="ADD1B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Aft>
                <a:spcPct val="0"/>
              </a:spcAft>
              <a:buClrTx/>
              <a:buFontTx/>
              <a:buNone/>
            </a:pPr>
            <a:r>
              <a:rPr lang="fr-FR" sz="900" b="1" kern="1200" dirty="0" err="1">
                <a:solidFill>
                  <a:srgbClr val="585858">
                    <a:lumMod val="50000"/>
                  </a:srgbClr>
                </a:solidFill>
                <a:latin typeface="Arial" charset="0"/>
                <a:ea typeface="ヒラギノ角ゴ Pro W3" pitchFamily="-64" charset="-128"/>
                <a:cs typeface="Arial" pitchFamily="34" charset="0"/>
              </a:rPr>
              <a:t>Issuance</a:t>
            </a:r>
            <a:endParaRPr lang="fr-FR" sz="900" b="1" kern="1200" dirty="0">
              <a:solidFill>
                <a:srgbClr val="585858">
                  <a:lumMod val="50000"/>
                </a:srgbClr>
              </a:solidFill>
              <a:latin typeface="Arial" charset="0"/>
              <a:ea typeface="ヒラギノ角ゴ Pro W3" pitchFamily="-64" charset="-128"/>
              <a:cs typeface="Arial" pitchFamily="34" charset="0"/>
            </a:endParaRPr>
          </a:p>
          <a:p>
            <a:pPr algn="ctr" eaLnBrk="0" fontAlgn="base" hangingPunct="0">
              <a:spcAft>
                <a:spcPct val="0"/>
              </a:spcAft>
              <a:buClrTx/>
              <a:buFontTx/>
              <a:buNone/>
            </a:pPr>
            <a:r>
              <a:rPr lang="fr-FR" sz="900" b="1" kern="1200" dirty="0">
                <a:solidFill>
                  <a:srgbClr val="585858">
                    <a:lumMod val="50000"/>
                  </a:srgbClr>
                </a:solidFill>
                <a:latin typeface="Arial" charset="0"/>
                <a:ea typeface="ヒラギノ角ゴ Pro W3" pitchFamily="-64" charset="-128"/>
                <a:cs typeface="Arial" pitchFamily="34" charset="0"/>
              </a:rPr>
              <a:t>CSD Services</a:t>
            </a:r>
          </a:p>
        </p:txBody>
      </p:sp>
      <p:sp>
        <p:nvSpPr>
          <p:cNvPr id="9" name="Cube 43">
            <a:extLst>
              <a:ext uri="{FF2B5EF4-FFF2-40B4-BE49-F238E27FC236}">
                <a16:creationId xmlns:a16="http://schemas.microsoft.com/office/drawing/2014/main" id="{96380B71-3C76-2A1D-D44C-F3394AAA5403}"/>
              </a:ext>
            </a:extLst>
          </p:cNvPr>
          <p:cNvSpPr/>
          <p:nvPr/>
        </p:nvSpPr>
        <p:spPr bwMode="auto">
          <a:xfrm>
            <a:off x="4763726" y="2802760"/>
            <a:ext cx="972954" cy="394335"/>
          </a:xfrm>
          <a:prstGeom prst="cube">
            <a:avLst>
              <a:gd name="adj" fmla="val 7530"/>
            </a:avLst>
          </a:prstGeom>
          <a:solidFill>
            <a:srgbClr val="ADD1B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Aft>
                <a:spcPct val="0"/>
              </a:spcAft>
              <a:buClrTx/>
              <a:buFontTx/>
              <a:buNone/>
            </a:pPr>
            <a:r>
              <a:rPr lang="fr-FR" sz="900" b="1" kern="1200" dirty="0" err="1">
                <a:solidFill>
                  <a:srgbClr val="585858">
                    <a:lumMod val="50000"/>
                  </a:srgbClr>
                </a:solidFill>
                <a:latin typeface="Arial" charset="0"/>
                <a:ea typeface="ヒラギノ角ゴ Pro W3" pitchFamily="-64" charset="-128"/>
                <a:cs typeface="Arial" pitchFamily="34" charset="0"/>
              </a:rPr>
              <a:t>Issuance</a:t>
            </a:r>
            <a:endParaRPr lang="fr-FR" sz="900" b="1" kern="1200" dirty="0">
              <a:solidFill>
                <a:srgbClr val="585858">
                  <a:lumMod val="50000"/>
                </a:srgbClr>
              </a:solidFill>
              <a:latin typeface="Arial" charset="0"/>
              <a:ea typeface="ヒラギノ角ゴ Pro W3" pitchFamily="-64" charset="-128"/>
              <a:cs typeface="Arial" pitchFamily="34" charset="0"/>
            </a:endParaRPr>
          </a:p>
          <a:p>
            <a:pPr algn="ctr" eaLnBrk="0" fontAlgn="base" hangingPunct="0">
              <a:spcAft>
                <a:spcPct val="0"/>
              </a:spcAft>
              <a:buClrTx/>
              <a:buFontTx/>
              <a:buNone/>
            </a:pPr>
            <a:r>
              <a:rPr lang="fr-FR" sz="900" b="1" kern="1200" dirty="0">
                <a:solidFill>
                  <a:srgbClr val="585858">
                    <a:lumMod val="50000"/>
                  </a:srgbClr>
                </a:solidFill>
                <a:latin typeface="Arial" charset="0"/>
                <a:ea typeface="ヒラギノ角ゴ Pro W3" pitchFamily="-64" charset="-128"/>
                <a:cs typeface="Arial" pitchFamily="34" charset="0"/>
              </a:rPr>
              <a:t>CSD Services</a:t>
            </a:r>
          </a:p>
        </p:txBody>
      </p:sp>
      <p:sp>
        <p:nvSpPr>
          <p:cNvPr id="10" name="Cube 31">
            <a:extLst>
              <a:ext uri="{FF2B5EF4-FFF2-40B4-BE49-F238E27FC236}">
                <a16:creationId xmlns:a16="http://schemas.microsoft.com/office/drawing/2014/main" id="{6E22FE16-AE6D-8AAF-C986-096C7BE432AB}"/>
              </a:ext>
            </a:extLst>
          </p:cNvPr>
          <p:cNvSpPr/>
          <p:nvPr/>
        </p:nvSpPr>
        <p:spPr bwMode="auto">
          <a:xfrm>
            <a:off x="5213275" y="2168606"/>
            <a:ext cx="720000" cy="306735"/>
          </a:xfrm>
          <a:prstGeom prst="cube">
            <a:avLst>
              <a:gd name="adj" fmla="val 8126"/>
            </a:avLst>
          </a:prstGeom>
          <a:solidFill>
            <a:srgbClr val="DEAC8A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fr-FR" sz="900" b="1" kern="1200" dirty="0">
                <a:solidFill>
                  <a:srgbClr val="585858">
                    <a:lumMod val="50000"/>
                  </a:srgbClr>
                </a:solidFill>
                <a:latin typeface="Arial" charset="0"/>
                <a:ea typeface="ヒラギノ角ゴ Pro W3" pitchFamily="-64" charset="-128"/>
                <a:cs typeface="Arial" pitchFamily="34" charset="0"/>
              </a:rPr>
              <a:t>Trading</a:t>
            </a:r>
          </a:p>
        </p:txBody>
      </p:sp>
      <p:sp>
        <p:nvSpPr>
          <p:cNvPr id="11" name="Cube 30">
            <a:extLst>
              <a:ext uri="{FF2B5EF4-FFF2-40B4-BE49-F238E27FC236}">
                <a16:creationId xmlns:a16="http://schemas.microsoft.com/office/drawing/2014/main" id="{A2ED7F94-5AEC-B455-1C6E-C0A910F96D67}"/>
              </a:ext>
            </a:extLst>
          </p:cNvPr>
          <p:cNvSpPr/>
          <p:nvPr/>
        </p:nvSpPr>
        <p:spPr bwMode="auto">
          <a:xfrm>
            <a:off x="5164555" y="2210974"/>
            <a:ext cx="720000" cy="306735"/>
          </a:xfrm>
          <a:prstGeom prst="cube">
            <a:avLst>
              <a:gd name="adj" fmla="val 8126"/>
            </a:avLst>
          </a:prstGeom>
          <a:solidFill>
            <a:srgbClr val="DEAC8A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fr-FR" sz="900" b="1" kern="1200" dirty="0">
                <a:solidFill>
                  <a:srgbClr val="585858">
                    <a:lumMod val="50000"/>
                  </a:srgbClr>
                </a:solidFill>
                <a:latin typeface="Arial" charset="0"/>
                <a:ea typeface="ヒラギノ角ゴ Pro W3" pitchFamily="-64" charset="-128"/>
                <a:cs typeface="Arial" pitchFamily="34" charset="0"/>
              </a:rPr>
              <a:t>Trading</a:t>
            </a:r>
          </a:p>
        </p:txBody>
      </p:sp>
      <p:sp>
        <p:nvSpPr>
          <p:cNvPr id="12" name="Cube 26">
            <a:extLst>
              <a:ext uri="{FF2B5EF4-FFF2-40B4-BE49-F238E27FC236}">
                <a16:creationId xmlns:a16="http://schemas.microsoft.com/office/drawing/2014/main" id="{583A67A9-E22E-6266-39C8-2B75872CF82F}"/>
              </a:ext>
            </a:extLst>
          </p:cNvPr>
          <p:cNvSpPr/>
          <p:nvPr/>
        </p:nvSpPr>
        <p:spPr bwMode="auto">
          <a:xfrm>
            <a:off x="4583939" y="1711656"/>
            <a:ext cx="756000" cy="306735"/>
          </a:xfrm>
          <a:prstGeom prst="cube">
            <a:avLst>
              <a:gd name="adj" fmla="val 9064"/>
            </a:avLst>
          </a:prstGeom>
          <a:solidFill>
            <a:srgbClr val="EAC568">
              <a:lumMod val="75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900" b="1" i="0" u="none" strike="noStrike" kern="1200" cap="none" spc="0" normalizeH="0" baseline="0" noProof="0" dirty="0">
                <a:ln>
                  <a:noFill/>
                </a:ln>
                <a:solidFill>
                  <a:srgbClr val="585858">
                    <a:lumMod val="50000"/>
                  </a:srgbClr>
                </a:solidFill>
                <a:effectLst/>
                <a:uLnTx/>
                <a:uFillTx/>
                <a:latin typeface="Arial" charset="0"/>
                <a:ea typeface="ヒラギノ角ゴ Pro W3" pitchFamily="-64" charset="-128"/>
                <a:cs typeface="Arial" pitchFamily="34" charset="0"/>
              </a:rPr>
              <a:t>Clearing</a:t>
            </a:r>
          </a:p>
        </p:txBody>
      </p:sp>
      <p:sp>
        <p:nvSpPr>
          <p:cNvPr id="13" name="Cube 27">
            <a:extLst>
              <a:ext uri="{FF2B5EF4-FFF2-40B4-BE49-F238E27FC236}">
                <a16:creationId xmlns:a16="http://schemas.microsoft.com/office/drawing/2014/main" id="{E8154E23-68D1-CB91-AD9F-5B46988998B0}"/>
              </a:ext>
            </a:extLst>
          </p:cNvPr>
          <p:cNvSpPr/>
          <p:nvPr/>
        </p:nvSpPr>
        <p:spPr bwMode="auto">
          <a:xfrm>
            <a:off x="4534198" y="1753736"/>
            <a:ext cx="756000" cy="306735"/>
          </a:xfrm>
          <a:prstGeom prst="cube">
            <a:avLst>
              <a:gd name="adj" fmla="val 9064"/>
            </a:avLst>
          </a:prstGeom>
          <a:solidFill>
            <a:srgbClr val="EAC568">
              <a:lumMod val="75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900" b="1" i="0" u="none" strike="noStrike" kern="1200" cap="none" spc="0" normalizeH="0" baseline="0" noProof="0" dirty="0">
                <a:ln>
                  <a:noFill/>
                </a:ln>
                <a:solidFill>
                  <a:srgbClr val="585858">
                    <a:lumMod val="50000"/>
                  </a:srgbClr>
                </a:solidFill>
                <a:effectLst/>
                <a:uLnTx/>
                <a:uFillTx/>
                <a:latin typeface="Arial" charset="0"/>
                <a:ea typeface="ヒラギノ角ゴ Pro W3" pitchFamily="-64" charset="-128"/>
                <a:cs typeface="Arial" pitchFamily="34" charset="0"/>
              </a:rPr>
              <a:t>Clearing</a:t>
            </a:r>
          </a:p>
        </p:txBody>
      </p:sp>
      <p:sp>
        <p:nvSpPr>
          <p:cNvPr id="14" name="Cube 12">
            <a:extLst>
              <a:ext uri="{FF2B5EF4-FFF2-40B4-BE49-F238E27FC236}">
                <a16:creationId xmlns:a16="http://schemas.microsoft.com/office/drawing/2014/main" id="{2D65C5DC-CDDE-A04A-F0DA-21A064E5F9E2}"/>
              </a:ext>
            </a:extLst>
          </p:cNvPr>
          <p:cNvSpPr/>
          <p:nvPr/>
        </p:nvSpPr>
        <p:spPr bwMode="auto">
          <a:xfrm>
            <a:off x="2870296" y="2011067"/>
            <a:ext cx="1205176" cy="467736"/>
          </a:xfrm>
          <a:prstGeom prst="cube">
            <a:avLst>
              <a:gd name="adj" fmla="val 6499"/>
            </a:avLst>
          </a:prstGeom>
          <a:gradFill>
            <a:gsLst>
              <a:gs pos="0">
                <a:srgbClr val="003399">
                  <a:lumMod val="20000"/>
                  <a:lumOff val="80000"/>
                </a:srgbClr>
              </a:gs>
              <a:gs pos="100000">
                <a:srgbClr val="B8CFFF"/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900" b="1" i="0" u="none" strike="noStrike" kern="1200" cap="none" spc="0" normalizeH="0" baseline="0" noProof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Arial" charset="0"/>
                <a:ea typeface="ヒラギノ角ゴ Pro W3" pitchFamily="-64" charset="-128"/>
                <a:cs typeface="Arial" pitchFamily="34" charset="0"/>
              </a:rPr>
              <a:t>Central bank money settlement</a:t>
            </a:r>
            <a:endParaRPr kumimoji="0" lang="fr-FR" sz="900" b="1" i="0" u="none" strike="noStrike" kern="1200" cap="none" spc="0" normalizeH="0" baseline="0" noProof="0" dirty="0">
              <a:ln>
                <a:noFill/>
              </a:ln>
              <a:solidFill>
                <a:srgbClr val="585858"/>
              </a:solidFill>
              <a:effectLst/>
              <a:uLnTx/>
              <a:uFillTx/>
              <a:latin typeface="Arial" charset="0"/>
              <a:ea typeface="ヒラギノ角ゴ Pro W3" pitchFamily="-64" charset="-128"/>
              <a:cs typeface="Arial" pitchFamily="34" charset="0"/>
            </a:endParaRPr>
          </a:p>
        </p:txBody>
      </p:sp>
      <p:pic>
        <p:nvPicPr>
          <p:cNvPr id="15" name="Picture 1" descr="E:\Icon set_test\EMF\EMF artboards outline-01.emf">
            <a:extLst>
              <a:ext uri="{FF2B5EF4-FFF2-40B4-BE49-F238E27FC236}">
                <a16:creationId xmlns:a16="http://schemas.microsoft.com/office/drawing/2014/main" id="{D8741C58-028F-15C3-EC63-1AA23B8E8224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5913" y="1359879"/>
            <a:ext cx="496390" cy="56740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Cube 100">
            <a:extLst>
              <a:ext uri="{FF2B5EF4-FFF2-40B4-BE49-F238E27FC236}">
                <a16:creationId xmlns:a16="http://schemas.microsoft.com/office/drawing/2014/main" id="{0722A47B-6774-A8A6-589A-C230868EA86C}"/>
              </a:ext>
            </a:extLst>
          </p:cNvPr>
          <p:cNvSpPr/>
          <p:nvPr/>
        </p:nvSpPr>
        <p:spPr bwMode="auto">
          <a:xfrm>
            <a:off x="3810346" y="3534461"/>
            <a:ext cx="925966" cy="306735"/>
          </a:xfrm>
          <a:prstGeom prst="cube">
            <a:avLst>
              <a:gd name="adj" fmla="val 9532"/>
            </a:avLst>
          </a:prstGeom>
          <a:solidFill>
            <a:srgbClr val="CEA46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fr-FR" sz="900" b="1" kern="1200" dirty="0" err="1">
                <a:solidFill>
                  <a:srgbClr val="585858">
                    <a:lumMod val="50000"/>
                  </a:srgbClr>
                </a:solidFill>
                <a:latin typeface="Arial" charset="0"/>
                <a:ea typeface="ヒラギノ角ゴ Pro W3" pitchFamily="-64" charset="-128"/>
                <a:cs typeface="Arial" pitchFamily="34" charset="0"/>
              </a:rPr>
              <a:t>Custody</a:t>
            </a:r>
            <a:endParaRPr lang="fr-FR" sz="900" b="1" kern="1200" dirty="0">
              <a:solidFill>
                <a:srgbClr val="585858">
                  <a:lumMod val="50000"/>
                </a:srgbClr>
              </a:solidFill>
              <a:latin typeface="Arial" charset="0"/>
              <a:ea typeface="ヒラギノ角ゴ Pro W3" pitchFamily="-64" charset="-128"/>
              <a:cs typeface="Arial" pitchFamily="34" charset="0"/>
            </a:endParaRPr>
          </a:p>
        </p:txBody>
      </p:sp>
      <p:sp>
        <p:nvSpPr>
          <p:cNvPr id="17" name="Cube 104">
            <a:extLst>
              <a:ext uri="{FF2B5EF4-FFF2-40B4-BE49-F238E27FC236}">
                <a16:creationId xmlns:a16="http://schemas.microsoft.com/office/drawing/2014/main" id="{BFE5C74B-7173-6273-FA9B-9FF33A412DC5}"/>
              </a:ext>
            </a:extLst>
          </p:cNvPr>
          <p:cNvSpPr/>
          <p:nvPr/>
        </p:nvSpPr>
        <p:spPr bwMode="auto">
          <a:xfrm>
            <a:off x="4714283" y="2849516"/>
            <a:ext cx="972954" cy="394335"/>
          </a:xfrm>
          <a:prstGeom prst="cube">
            <a:avLst>
              <a:gd name="adj" fmla="val 7530"/>
            </a:avLst>
          </a:prstGeom>
          <a:solidFill>
            <a:srgbClr val="ADD1B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Aft>
                <a:spcPct val="0"/>
              </a:spcAft>
              <a:buClrTx/>
              <a:buFontTx/>
              <a:buNone/>
            </a:pPr>
            <a:r>
              <a:rPr lang="fr-FR" sz="900" b="1" kern="1200" dirty="0" err="1">
                <a:solidFill>
                  <a:srgbClr val="585858">
                    <a:lumMod val="50000"/>
                  </a:srgbClr>
                </a:solidFill>
                <a:latin typeface="Arial" charset="0"/>
                <a:ea typeface="ヒラギノ角ゴ Pro W3" pitchFamily="-64" charset="-128"/>
                <a:cs typeface="Arial" pitchFamily="34" charset="0"/>
              </a:rPr>
              <a:t>Issuance</a:t>
            </a:r>
            <a:endParaRPr lang="fr-FR" sz="900" b="1" kern="1200" dirty="0">
              <a:solidFill>
                <a:srgbClr val="585858">
                  <a:lumMod val="50000"/>
                </a:srgbClr>
              </a:solidFill>
              <a:latin typeface="Arial" charset="0"/>
              <a:ea typeface="ヒラギノ角ゴ Pro W3" pitchFamily="-64" charset="-128"/>
              <a:cs typeface="Arial" pitchFamily="34" charset="0"/>
            </a:endParaRPr>
          </a:p>
          <a:p>
            <a:pPr algn="ctr" eaLnBrk="0" fontAlgn="base" hangingPunct="0">
              <a:spcAft>
                <a:spcPct val="0"/>
              </a:spcAft>
              <a:buClrTx/>
              <a:buFontTx/>
              <a:buNone/>
            </a:pPr>
            <a:r>
              <a:rPr lang="fr-FR" sz="900" b="1" kern="1200" dirty="0">
                <a:solidFill>
                  <a:srgbClr val="585858">
                    <a:lumMod val="50000"/>
                  </a:srgbClr>
                </a:solidFill>
                <a:latin typeface="Arial" charset="0"/>
                <a:ea typeface="ヒラギノ角ゴ Pro W3" pitchFamily="-64" charset="-128"/>
                <a:cs typeface="Arial" pitchFamily="34" charset="0"/>
              </a:rPr>
              <a:t>CSD Services</a:t>
            </a:r>
          </a:p>
        </p:txBody>
      </p:sp>
      <p:sp>
        <p:nvSpPr>
          <p:cNvPr id="18" name="Cube 108">
            <a:extLst>
              <a:ext uri="{FF2B5EF4-FFF2-40B4-BE49-F238E27FC236}">
                <a16:creationId xmlns:a16="http://schemas.microsoft.com/office/drawing/2014/main" id="{378DA682-4E3F-D388-3564-388A649D8709}"/>
              </a:ext>
            </a:extLst>
          </p:cNvPr>
          <p:cNvSpPr/>
          <p:nvPr/>
        </p:nvSpPr>
        <p:spPr bwMode="auto">
          <a:xfrm>
            <a:off x="2890403" y="2869092"/>
            <a:ext cx="952402" cy="450943"/>
          </a:xfrm>
          <a:prstGeom prst="cube">
            <a:avLst>
              <a:gd name="adj" fmla="val 7182"/>
            </a:avLst>
          </a:prstGeom>
          <a:solidFill>
            <a:srgbClr val="AF7598">
              <a:lumMod val="60000"/>
              <a:lumOff val="40000"/>
            </a:srgbClr>
          </a:soli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900" b="1" i="0" u="none" strike="noStrike" kern="1200" cap="none" spc="0" normalizeH="0" baseline="0" noProof="0" dirty="0">
                <a:ln>
                  <a:noFill/>
                </a:ln>
                <a:solidFill>
                  <a:srgbClr val="585858">
                    <a:lumMod val="50000"/>
                  </a:srgbClr>
                </a:solidFill>
                <a:effectLst/>
                <a:uLnTx/>
                <a:uFillTx/>
                <a:latin typeface="Arial" charset="0"/>
                <a:ea typeface="ヒラギノ角ゴ Pro W3" pitchFamily="-64" charset="-128"/>
                <a:cs typeface="Arial" pitchFamily="34" charset="0"/>
              </a:rPr>
              <a:t>Commercial </a:t>
            </a:r>
            <a:r>
              <a:rPr kumimoji="0" lang="fr-FR" sz="900" b="1" i="0" u="none" strike="noStrike" kern="1200" cap="none" spc="0" normalizeH="0" baseline="0" noProof="0" dirty="0" err="1">
                <a:ln>
                  <a:noFill/>
                </a:ln>
                <a:solidFill>
                  <a:srgbClr val="585858">
                    <a:lumMod val="50000"/>
                  </a:srgbClr>
                </a:solidFill>
                <a:effectLst/>
                <a:uLnTx/>
                <a:uFillTx/>
                <a:latin typeface="Arial" charset="0"/>
                <a:ea typeface="ヒラギノ角ゴ Pro W3" pitchFamily="-64" charset="-128"/>
                <a:cs typeface="Arial" pitchFamily="34" charset="0"/>
              </a:rPr>
              <a:t>bank</a:t>
            </a:r>
            <a:r>
              <a:rPr kumimoji="0" lang="fr-FR" sz="900" b="1" i="0" u="none" strike="noStrike" kern="1200" cap="none" spc="0" normalizeH="0" baseline="0" noProof="0" dirty="0">
                <a:ln>
                  <a:noFill/>
                </a:ln>
                <a:solidFill>
                  <a:srgbClr val="585858">
                    <a:lumMod val="50000"/>
                  </a:srgbClr>
                </a:solidFill>
                <a:effectLst/>
                <a:uLnTx/>
                <a:uFillTx/>
                <a:latin typeface="Arial" charset="0"/>
                <a:ea typeface="ヒラギノ角ゴ Pro W3" pitchFamily="-64" charset="-128"/>
                <a:cs typeface="Arial" pitchFamily="34" charset="0"/>
              </a:rPr>
              <a:t> money</a:t>
            </a:r>
          </a:p>
        </p:txBody>
      </p:sp>
      <p:sp>
        <p:nvSpPr>
          <p:cNvPr id="19" name="Cube 113">
            <a:extLst>
              <a:ext uri="{FF2B5EF4-FFF2-40B4-BE49-F238E27FC236}">
                <a16:creationId xmlns:a16="http://schemas.microsoft.com/office/drawing/2014/main" id="{C2628AC5-D656-9E3F-76A6-9DF10BABF684}"/>
              </a:ext>
            </a:extLst>
          </p:cNvPr>
          <p:cNvSpPr/>
          <p:nvPr/>
        </p:nvSpPr>
        <p:spPr bwMode="auto">
          <a:xfrm>
            <a:off x="4483694" y="1796960"/>
            <a:ext cx="756000" cy="306735"/>
          </a:xfrm>
          <a:prstGeom prst="cube">
            <a:avLst>
              <a:gd name="adj" fmla="val 9064"/>
            </a:avLst>
          </a:prstGeom>
          <a:solidFill>
            <a:srgbClr val="EAC568">
              <a:lumMod val="75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900" b="1" i="0" u="none" strike="noStrike" kern="1200" cap="none" spc="0" normalizeH="0" baseline="0" noProof="0" dirty="0">
                <a:ln>
                  <a:noFill/>
                </a:ln>
                <a:solidFill>
                  <a:srgbClr val="585858">
                    <a:lumMod val="50000"/>
                  </a:srgbClr>
                </a:solidFill>
                <a:effectLst/>
                <a:uLnTx/>
                <a:uFillTx/>
                <a:latin typeface="Arial" charset="0"/>
                <a:ea typeface="ヒラギノ角ゴ Pro W3" pitchFamily="-64" charset="-128"/>
                <a:cs typeface="Arial" pitchFamily="34" charset="0"/>
              </a:rPr>
              <a:t>Clearing</a:t>
            </a:r>
          </a:p>
        </p:txBody>
      </p:sp>
      <p:sp>
        <p:nvSpPr>
          <p:cNvPr id="20" name="Cube 117">
            <a:extLst>
              <a:ext uri="{FF2B5EF4-FFF2-40B4-BE49-F238E27FC236}">
                <a16:creationId xmlns:a16="http://schemas.microsoft.com/office/drawing/2014/main" id="{414667EE-72DF-A69C-279E-77D83DA4A2CD}"/>
              </a:ext>
            </a:extLst>
          </p:cNvPr>
          <p:cNvSpPr/>
          <p:nvPr/>
        </p:nvSpPr>
        <p:spPr bwMode="auto">
          <a:xfrm>
            <a:off x="5106803" y="2250652"/>
            <a:ext cx="720000" cy="306735"/>
          </a:xfrm>
          <a:prstGeom prst="cube">
            <a:avLst>
              <a:gd name="adj" fmla="val 8126"/>
            </a:avLst>
          </a:prstGeom>
          <a:solidFill>
            <a:srgbClr val="DEAC8A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fr-FR" sz="900" b="1" kern="1200" dirty="0">
                <a:solidFill>
                  <a:srgbClr val="585858">
                    <a:lumMod val="50000"/>
                  </a:srgbClr>
                </a:solidFill>
                <a:latin typeface="Arial" charset="0"/>
                <a:ea typeface="ヒラギノ角ゴ Pro W3" pitchFamily="-64" charset="-128"/>
                <a:cs typeface="Arial" pitchFamily="34" charset="0"/>
              </a:rPr>
              <a:t>Trading</a:t>
            </a:r>
          </a:p>
        </p:txBody>
      </p:sp>
      <p:cxnSp>
        <p:nvCxnSpPr>
          <p:cNvPr id="21" name="Connecteur en angle 75">
            <a:extLst>
              <a:ext uri="{FF2B5EF4-FFF2-40B4-BE49-F238E27FC236}">
                <a16:creationId xmlns:a16="http://schemas.microsoft.com/office/drawing/2014/main" id="{516474F2-C981-85B2-5DDC-B173766E57A7}"/>
              </a:ext>
            </a:extLst>
          </p:cNvPr>
          <p:cNvCxnSpPr>
            <a:cxnSpLocks/>
            <a:stCxn id="17" idx="3"/>
            <a:endCxn id="19" idx="2"/>
          </p:cNvCxnSpPr>
          <p:nvPr/>
        </p:nvCxnSpPr>
        <p:spPr bwMode="auto">
          <a:xfrm rot="5400000" flipH="1">
            <a:off x="4194993" y="2252931"/>
            <a:ext cx="1279622" cy="702219"/>
          </a:xfrm>
          <a:prstGeom prst="bentConnector4">
            <a:avLst>
              <a:gd name="adj1" fmla="val -6068"/>
              <a:gd name="adj2" fmla="val 131940"/>
            </a:avLst>
          </a:prstGeom>
          <a:solidFill>
            <a:srgbClr val="003399"/>
          </a:solidFill>
          <a:ln w="12700" cap="flat" cmpd="sng" algn="ctr">
            <a:solidFill>
              <a:srgbClr val="585858">
                <a:lumMod val="75000"/>
              </a:srgbClr>
            </a:solidFill>
            <a:prstDash val="solid"/>
            <a:round/>
            <a:headEnd type="oval" w="med" len="med"/>
            <a:tailEnd type="oval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22" name="Connecteur en angle 126">
            <a:extLst>
              <a:ext uri="{FF2B5EF4-FFF2-40B4-BE49-F238E27FC236}">
                <a16:creationId xmlns:a16="http://schemas.microsoft.com/office/drawing/2014/main" id="{52084DA3-1A99-5B64-F5B5-6A2A205B84B7}"/>
              </a:ext>
            </a:extLst>
          </p:cNvPr>
          <p:cNvCxnSpPr>
            <a:cxnSpLocks/>
            <a:stCxn id="18" idx="4"/>
            <a:endCxn id="14" idx="5"/>
          </p:cNvCxnSpPr>
          <p:nvPr/>
        </p:nvCxnSpPr>
        <p:spPr bwMode="auto">
          <a:xfrm flipV="1">
            <a:off x="3810418" y="2229736"/>
            <a:ext cx="265054" cy="881021"/>
          </a:xfrm>
          <a:prstGeom prst="bentConnector3">
            <a:avLst>
              <a:gd name="adj1" fmla="val 168889"/>
            </a:avLst>
          </a:prstGeom>
          <a:solidFill>
            <a:srgbClr val="003399"/>
          </a:solidFill>
          <a:ln w="12700" cap="flat" cmpd="sng" algn="ctr">
            <a:solidFill>
              <a:srgbClr val="585858">
                <a:lumMod val="75000"/>
              </a:srgbClr>
            </a:solidFill>
            <a:prstDash val="solid"/>
            <a:round/>
            <a:headEnd type="oval" w="med" len="med"/>
            <a:tailEnd type="oval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23" name="Connecteur en angle 76">
            <a:extLst>
              <a:ext uri="{FF2B5EF4-FFF2-40B4-BE49-F238E27FC236}">
                <a16:creationId xmlns:a16="http://schemas.microsoft.com/office/drawing/2014/main" id="{94A6978F-F108-6FBD-B7B9-F0E93F49D20B}"/>
              </a:ext>
            </a:extLst>
          </p:cNvPr>
          <p:cNvCxnSpPr>
            <a:cxnSpLocks/>
            <a:stCxn id="16" idx="1"/>
            <a:endCxn id="20" idx="2"/>
          </p:cNvCxnSpPr>
          <p:nvPr/>
        </p:nvCxnSpPr>
        <p:spPr bwMode="auto">
          <a:xfrm rot="5400000" flipH="1" flipV="1">
            <a:off x="4109148" y="2566045"/>
            <a:ext cx="1147217" cy="848093"/>
          </a:xfrm>
          <a:prstGeom prst="bentConnector2">
            <a:avLst/>
          </a:prstGeom>
          <a:solidFill>
            <a:srgbClr val="003399"/>
          </a:solidFill>
          <a:ln w="9525" cap="flat" cmpd="sng" algn="ctr">
            <a:solidFill>
              <a:srgbClr val="003399"/>
            </a:solidFill>
            <a:prstDash val="solid"/>
            <a:round/>
            <a:headEnd type="oval" w="med" len="med"/>
            <a:tailEnd type="oval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24" name="Connecteur droit 155">
            <a:extLst>
              <a:ext uri="{FF2B5EF4-FFF2-40B4-BE49-F238E27FC236}">
                <a16:creationId xmlns:a16="http://schemas.microsoft.com/office/drawing/2014/main" id="{A407F774-15AE-D409-A89E-D040CD037C5E}"/>
              </a:ext>
            </a:extLst>
          </p:cNvPr>
          <p:cNvCxnSpPr>
            <a:cxnSpLocks/>
            <a:stCxn id="3" idx="1"/>
          </p:cNvCxnSpPr>
          <p:nvPr/>
        </p:nvCxnSpPr>
        <p:spPr bwMode="auto">
          <a:xfrm flipH="1" flipV="1">
            <a:off x="1293234" y="2791386"/>
            <a:ext cx="1307216" cy="548"/>
          </a:xfrm>
          <a:prstGeom prst="line">
            <a:avLst/>
          </a:prstGeom>
          <a:solidFill>
            <a:srgbClr val="003399"/>
          </a:solidFill>
          <a:ln w="12700" cap="flat" cmpd="sng" algn="ctr">
            <a:solidFill>
              <a:srgbClr val="585858">
                <a:lumMod val="75000"/>
              </a:srgbClr>
            </a:solidFill>
            <a:prstDash val="solid"/>
            <a:round/>
            <a:headEnd type="oval" w="med" len="med"/>
            <a:tailEnd type="oval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25" name="ZoneTexte 156">
            <a:extLst>
              <a:ext uri="{FF2B5EF4-FFF2-40B4-BE49-F238E27FC236}">
                <a16:creationId xmlns:a16="http://schemas.microsoft.com/office/drawing/2014/main" id="{44016B16-625A-119E-B912-F289A9D371F9}"/>
              </a:ext>
            </a:extLst>
          </p:cNvPr>
          <p:cNvSpPr txBox="1"/>
          <p:nvPr/>
        </p:nvSpPr>
        <p:spPr>
          <a:xfrm>
            <a:off x="1313659" y="3048218"/>
            <a:ext cx="125105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100" b="1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FR" kern="1200" dirty="0" err="1">
                <a:solidFill>
                  <a:srgbClr val="585858">
                    <a:lumMod val="50000"/>
                  </a:srgbClr>
                </a:solidFill>
                <a:latin typeface="Arial" pitchFamily="34" charset="0"/>
                <a:ea typeface="+mn-ea"/>
                <a:cs typeface="Arial" pitchFamily="34" charset="0"/>
              </a:rPr>
              <a:t>Interoperability</a:t>
            </a:r>
            <a:r>
              <a:rPr lang="fr-FR" kern="1200" dirty="0">
                <a:solidFill>
                  <a:srgbClr val="585858">
                    <a:lumMod val="50000"/>
                  </a:srgbClr>
                </a:solidFill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fr-FR" kern="1200" dirty="0" err="1">
                <a:solidFill>
                  <a:srgbClr val="585858">
                    <a:lumMod val="50000"/>
                  </a:srgbClr>
                </a:solidFill>
                <a:latin typeface="Arial" pitchFamily="34" charset="0"/>
                <a:ea typeface="+mn-ea"/>
                <a:cs typeface="Arial" pitchFamily="34" charset="0"/>
              </a:rPr>
              <a:t>with</a:t>
            </a:r>
            <a:r>
              <a:rPr lang="fr-FR" kern="1200" dirty="0">
                <a:solidFill>
                  <a:srgbClr val="585858">
                    <a:lumMod val="50000"/>
                  </a:srgbClr>
                </a:solidFill>
                <a:latin typeface="Arial" pitchFamily="34" charset="0"/>
                <a:ea typeface="+mn-ea"/>
                <a:cs typeface="Arial" pitchFamily="34" charset="0"/>
              </a:rPr>
              <a:t> the </a:t>
            </a:r>
            <a:r>
              <a:rPr lang="fr-FR" kern="1200" dirty="0" err="1">
                <a:solidFill>
                  <a:srgbClr val="585858">
                    <a:lumMod val="50000"/>
                  </a:srgbClr>
                </a:solidFill>
                <a:latin typeface="Arial" pitchFamily="34" charset="0"/>
                <a:ea typeface="+mn-ea"/>
                <a:cs typeface="Arial" pitchFamily="34" charset="0"/>
              </a:rPr>
              <a:t>rest</a:t>
            </a:r>
            <a:r>
              <a:rPr lang="fr-FR" kern="1200" dirty="0">
                <a:solidFill>
                  <a:srgbClr val="585858">
                    <a:lumMod val="50000"/>
                  </a:srgbClr>
                </a:solidFill>
                <a:latin typeface="Arial" pitchFamily="34" charset="0"/>
                <a:ea typeface="+mn-ea"/>
                <a:cs typeface="Arial" pitchFamily="34" charset="0"/>
              </a:rPr>
              <a:t> of the world</a:t>
            </a:r>
          </a:p>
        </p:txBody>
      </p:sp>
      <p:sp>
        <p:nvSpPr>
          <p:cNvPr id="26" name="ZoneTexte 161">
            <a:extLst>
              <a:ext uri="{FF2B5EF4-FFF2-40B4-BE49-F238E27FC236}">
                <a16:creationId xmlns:a16="http://schemas.microsoft.com/office/drawing/2014/main" id="{983507B2-C23D-4E60-25B3-C33A0FA3BFF8}"/>
              </a:ext>
            </a:extLst>
          </p:cNvPr>
          <p:cNvSpPr txBox="1"/>
          <p:nvPr/>
        </p:nvSpPr>
        <p:spPr>
          <a:xfrm>
            <a:off x="79521" y="1769791"/>
            <a:ext cx="149017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FR" sz="1100" i="1" kern="1200" dirty="0" err="1">
                <a:solidFill>
                  <a:srgbClr val="003399"/>
                </a:solidFill>
                <a:latin typeface="Arial" pitchFamily="34" charset="0"/>
                <a:ea typeface="+mn-ea"/>
                <a:cs typeface="Arial" pitchFamily="34" charset="0"/>
              </a:rPr>
              <a:t>Individual</a:t>
            </a:r>
            <a:r>
              <a:rPr lang="fr-FR" sz="1100" i="1" kern="1200" dirty="0">
                <a:solidFill>
                  <a:srgbClr val="003399"/>
                </a:solidFill>
                <a:latin typeface="Arial" pitchFamily="34" charset="0"/>
                <a:ea typeface="+mn-ea"/>
                <a:cs typeface="Arial" pitchFamily="34" charset="0"/>
              </a:rPr>
              <a:t> or  </a:t>
            </a:r>
            <a:r>
              <a:rPr lang="fr-FR" sz="1100" i="1" kern="1200" dirty="0" err="1">
                <a:solidFill>
                  <a:srgbClr val="003399"/>
                </a:solidFill>
                <a:latin typeface="Arial" pitchFamily="34" charset="0"/>
                <a:ea typeface="+mn-ea"/>
                <a:cs typeface="Arial" pitchFamily="34" charset="0"/>
              </a:rPr>
              <a:t>regional</a:t>
            </a:r>
            <a:r>
              <a:rPr lang="fr-FR" sz="1100" i="1" kern="1200" dirty="0">
                <a:solidFill>
                  <a:srgbClr val="003399"/>
                </a:solidFill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fr-FR" sz="1100" i="1" kern="1200" dirty="0" err="1">
                <a:solidFill>
                  <a:srgbClr val="003399"/>
                </a:solidFill>
                <a:latin typeface="Arial" pitchFamily="34" charset="0"/>
                <a:ea typeface="+mn-ea"/>
                <a:cs typeface="Arial" pitchFamily="34" charset="0"/>
              </a:rPr>
              <a:t>ledgers</a:t>
            </a:r>
            <a:endParaRPr lang="fr-FR" sz="1100" i="1" kern="1200" dirty="0">
              <a:solidFill>
                <a:srgbClr val="003399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cxnSp>
        <p:nvCxnSpPr>
          <p:cNvPr id="27" name="Connecteur droit 166">
            <a:extLst>
              <a:ext uri="{FF2B5EF4-FFF2-40B4-BE49-F238E27FC236}">
                <a16:creationId xmlns:a16="http://schemas.microsoft.com/office/drawing/2014/main" id="{B87D59ED-4A5F-58F1-F665-98170943B8BB}"/>
              </a:ext>
            </a:extLst>
          </p:cNvPr>
          <p:cNvCxnSpPr>
            <a:cxnSpLocks/>
            <a:stCxn id="40" idx="1"/>
            <a:endCxn id="3" idx="3"/>
          </p:cNvCxnSpPr>
          <p:nvPr/>
        </p:nvCxnSpPr>
        <p:spPr bwMode="auto">
          <a:xfrm flipH="1" flipV="1">
            <a:off x="6106536" y="2791934"/>
            <a:ext cx="1589737" cy="1910"/>
          </a:xfrm>
          <a:prstGeom prst="line">
            <a:avLst/>
          </a:prstGeom>
          <a:solidFill>
            <a:srgbClr val="003399"/>
          </a:solidFill>
          <a:ln w="12700" cap="flat" cmpd="sng" algn="ctr">
            <a:solidFill>
              <a:srgbClr val="585858">
                <a:lumMod val="75000"/>
              </a:srgbClr>
            </a:solidFill>
            <a:prstDash val="solid"/>
            <a:round/>
            <a:headEnd type="oval" w="med" len="med"/>
            <a:tailEnd type="oval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pic>
        <p:nvPicPr>
          <p:cNvPr id="28" name="Picture 39" descr="E:\Icon set_test\EMF\EMF artboards outline-38.emf">
            <a:extLst>
              <a:ext uri="{FF2B5EF4-FFF2-40B4-BE49-F238E27FC236}">
                <a16:creationId xmlns:a16="http://schemas.microsoft.com/office/drawing/2014/main" id="{EDEFEB3F-DFAC-D6D3-4AC5-D5B3C30D3D63}"/>
              </a:ext>
            </a:extLst>
          </p:cNvPr>
          <p:cNvPicPr/>
          <p:nvPr/>
        </p:nvPicPr>
        <p:blipFill>
          <a:blip r:embed="rId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252428">
            <a:off x="6730540" y="2600211"/>
            <a:ext cx="386968" cy="383441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Rectangle 169">
            <a:extLst>
              <a:ext uri="{FF2B5EF4-FFF2-40B4-BE49-F238E27FC236}">
                <a16:creationId xmlns:a16="http://schemas.microsoft.com/office/drawing/2014/main" id="{0500B3DA-C2CE-BAC1-B69F-62EBB819EB4D}"/>
              </a:ext>
            </a:extLst>
          </p:cNvPr>
          <p:cNvSpPr/>
          <p:nvPr/>
        </p:nvSpPr>
        <p:spPr>
          <a:xfrm>
            <a:off x="7189636" y="1609458"/>
            <a:ext cx="198002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FR" sz="1100" i="1" kern="1200" dirty="0" err="1">
                <a:solidFill>
                  <a:srgbClr val="003399"/>
                </a:solidFill>
                <a:latin typeface="Arial" pitchFamily="34" charset="0"/>
                <a:ea typeface="+mn-ea"/>
                <a:cs typeface="Arial" pitchFamily="34" charset="0"/>
              </a:rPr>
              <a:t>Ancillary</a:t>
            </a:r>
            <a:r>
              <a:rPr lang="fr-FR" sz="1100" i="1" kern="1200" dirty="0">
                <a:solidFill>
                  <a:srgbClr val="003399"/>
                </a:solidFill>
                <a:latin typeface="Arial" pitchFamily="34" charset="0"/>
                <a:ea typeface="+mn-ea"/>
                <a:cs typeface="Arial" pitchFamily="34" charset="0"/>
              </a:rPr>
              <a:t> services, </a:t>
            </a:r>
            <a:r>
              <a:rPr lang="fr-FR" sz="1100" i="1" kern="1200" dirty="0" err="1">
                <a:solidFill>
                  <a:srgbClr val="003399"/>
                </a:solidFill>
                <a:latin typeface="Arial" pitchFamily="34" charset="0"/>
                <a:ea typeface="+mn-ea"/>
                <a:cs typeface="Arial" pitchFamily="34" charset="0"/>
              </a:rPr>
              <a:t>other</a:t>
            </a:r>
            <a:r>
              <a:rPr lang="fr-FR" sz="1100" i="1" kern="1200" dirty="0">
                <a:solidFill>
                  <a:srgbClr val="003399"/>
                </a:solidFill>
                <a:latin typeface="Arial" pitchFamily="34" charset="0"/>
                <a:ea typeface="+mn-ea"/>
                <a:cs typeface="Arial" pitchFamily="34" charset="0"/>
              </a:rPr>
              <a:t> tokenisation use cases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FR" sz="1000" i="1" kern="1200" dirty="0">
                <a:solidFill>
                  <a:srgbClr val="003399"/>
                </a:solidFill>
                <a:latin typeface="Arial" pitchFamily="34" charset="0"/>
                <a:ea typeface="+mn-ea"/>
                <a:cs typeface="Arial" pitchFamily="34" charset="0"/>
              </a:rPr>
              <a:t>(e.g. real </a:t>
            </a:r>
            <a:r>
              <a:rPr lang="fr-FR" sz="1000" i="1" kern="1200" dirty="0" err="1">
                <a:solidFill>
                  <a:srgbClr val="003399"/>
                </a:solidFill>
                <a:latin typeface="Arial" pitchFamily="34" charset="0"/>
                <a:ea typeface="+mn-ea"/>
                <a:cs typeface="Arial" pitchFamily="34" charset="0"/>
              </a:rPr>
              <a:t>estate</a:t>
            </a:r>
            <a:r>
              <a:rPr lang="fr-FR" sz="1000" i="1" kern="1200" dirty="0">
                <a:solidFill>
                  <a:srgbClr val="003399"/>
                </a:solidFill>
                <a:latin typeface="Arial" pitchFamily="34" charset="0"/>
                <a:ea typeface="+mn-ea"/>
                <a:cs typeface="Arial" pitchFamily="34" charset="0"/>
              </a:rPr>
              <a:t>, </a:t>
            </a:r>
            <a:r>
              <a:rPr lang="fr-FR" sz="1000" i="1" kern="1200" dirty="0" err="1">
                <a:solidFill>
                  <a:srgbClr val="003399"/>
                </a:solidFill>
                <a:latin typeface="Arial" pitchFamily="34" charset="0"/>
                <a:ea typeface="+mn-ea"/>
                <a:cs typeface="Arial" pitchFamily="34" charset="0"/>
              </a:rPr>
              <a:t>travel</a:t>
            </a:r>
            <a:r>
              <a:rPr lang="fr-FR" sz="1000" i="1" kern="1200" dirty="0">
                <a:solidFill>
                  <a:srgbClr val="003399"/>
                </a:solidFill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fr-FR" sz="1000" i="1" kern="1200" dirty="0" err="1">
                <a:solidFill>
                  <a:srgbClr val="003399"/>
                </a:solidFill>
                <a:latin typeface="Arial" pitchFamily="34" charset="0"/>
                <a:ea typeface="+mn-ea"/>
                <a:cs typeface="Arial" pitchFamily="34" charset="0"/>
              </a:rPr>
              <a:t>industry</a:t>
            </a:r>
            <a:r>
              <a:rPr lang="fr-FR" sz="1000" i="1" kern="1200" dirty="0">
                <a:solidFill>
                  <a:srgbClr val="003399"/>
                </a:solidFill>
                <a:latin typeface="Arial" pitchFamily="34" charset="0"/>
                <a:ea typeface="+mn-ea"/>
                <a:cs typeface="Arial" pitchFamily="34" charset="0"/>
              </a:rPr>
              <a:t>)</a:t>
            </a:r>
          </a:p>
        </p:txBody>
      </p:sp>
      <p:sp>
        <p:nvSpPr>
          <p:cNvPr id="30" name="ZoneTexte 178">
            <a:extLst>
              <a:ext uri="{FF2B5EF4-FFF2-40B4-BE49-F238E27FC236}">
                <a16:creationId xmlns:a16="http://schemas.microsoft.com/office/drawing/2014/main" id="{30EE56D0-1A38-A5AB-DDC9-AE32E36D783A}"/>
              </a:ext>
            </a:extLst>
          </p:cNvPr>
          <p:cNvSpPr txBox="1"/>
          <p:nvPr/>
        </p:nvSpPr>
        <p:spPr>
          <a:xfrm>
            <a:off x="6222957" y="3025114"/>
            <a:ext cx="139087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FR" sz="1100" b="1" kern="1200" dirty="0" err="1">
                <a:solidFill>
                  <a:srgbClr val="585858">
                    <a:lumMod val="50000"/>
                  </a:srgbClr>
                </a:solidFill>
                <a:latin typeface="Arial" pitchFamily="34" charset="0"/>
                <a:ea typeface="+mn-ea"/>
                <a:cs typeface="Arial" pitchFamily="34" charset="0"/>
              </a:rPr>
              <a:t>Interoperability</a:t>
            </a:r>
            <a:r>
              <a:rPr lang="fr-FR" sz="1100" b="1" kern="1200" dirty="0">
                <a:solidFill>
                  <a:srgbClr val="585858">
                    <a:lumMod val="50000"/>
                  </a:srgbClr>
                </a:solidFill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fr-FR" sz="1100" b="1" kern="1200" dirty="0" err="1">
                <a:solidFill>
                  <a:srgbClr val="585858">
                    <a:lumMod val="50000"/>
                  </a:srgbClr>
                </a:solidFill>
                <a:latin typeface="Arial" pitchFamily="34" charset="0"/>
                <a:ea typeface="+mn-ea"/>
                <a:cs typeface="Arial" pitchFamily="34" charset="0"/>
              </a:rPr>
              <a:t>with</a:t>
            </a:r>
            <a:r>
              <a:rPr lang="fr-FR" sz="1100" b="1" kern="1200" dirty="0">
                <a:solidFill>
                  <a:srgbClr val="585858">
                    <a:lumMod val="50000"/>
                  </a:srgbClr>
                </a:solidFill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fr-FR" sz="1100" b="1" kern="1200" dirty="0" err="1">
                <a:solidFill>
                  <a:srgbClr val="585858">
                    <a:lumMod val="50000"/>
                  </a:srgbClr>
                </a:solidFill>
                <a:latin typeface="Arial" pitchFamily="34" charset="0"/>
                <a:ea typeface="+mn-ea"/>
                <a:cs typeface="Arial" pitchFamily="34" charset="0"/>
              </a:rPr>
              <a:t>other</a:t>
            </a:r>
            <a:r>
              <a:rPr lang="fr-FR" sz="1100" b="1" kern="1200" dirty="0">
                <a:solidFill>
                  <a:srgbClr val="585858">
                    <a:lumMod val="50000"/>
                  </a:srgbClr>
                </a:solidFill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fr-FR" sz="1100" b="1" kern="1200" dirty="0" err="1">
                <a:solidFill>
                  <a:srgbClr val="585858">
                    <a:lumMod val="50000"/>
                  </a:srgbClr>
                </a:solidFill>
                <a:latin typeface="Arial" pitchFamily="34" charset="0"/>
                <a:ea typeface="+mn-ea"/>
                <a:cs typeface="Arial" pitchFamily="34" charset="0"/>
              </a:rPr>
              <a:t>DLTs</a:t>
            </a:r>
            <a:r>
              <a:rPr lang="fr-FR" sz="1100" b="1" kern="1200" dirty="0">
                <a:solidFill>
                  <a:srgbClr val="585858">
                    <a:lumMod val="50000"/>
                  </a:srgbClr>
                </a:solidFill>
                <a:latin typeface="Arial" pitchFamily="34" charset="0"/>
                <a:ea typeface="+mn-ea"/>
                <a:cs typeface="Arial" pitchFamily="34" charset="0"/>
              </a:rPr>
              <a:t> in Europe</a:t>
            </a:r>
          </a:p>
        </p:txBody>
      </p:sp>
      <p:cxnSp>
        <p:nvCxnSpPr>
          <p:cNvPr id="31" name="Connecteur en angle 205">
            <a:extLst>
              <a:ext uri="{FF2B5EF4-FFF2-40B4-BE49-F238E27FC236}">
                <a16:creationId xmlns:a16="http://schemas.microsoft.com/office/drawing/2014/main" id="{11D72A81-0003-A7A0-D87E-CF77932A23F5}"/>
              </a:ext>
            </a:extLst>
          </p:cNvPr>
          <p:cNvCxnSpPr>
            <a:cxnSpLocks/>
            <a:stCxn id="16" idx="1"/>
            <a:endCxn id="20" idx="2"/>
          </p:cNvCxnSpPr>
          <p:nvPr/>
        </p:nvCxnSpPr>
        <p:spPr bwMode="auto">
          <a:xfrm rot="5400000" flipH="1" flipV="1">
            <a:off x="4109148" y="2566045"/>
            <a:ext cx="1147217" cy="848093"/>
          </a:xfrm>
          <a:prstGeom prst="bentConnector2">
            <a:avLst/>
          </a:prstGeom>
          <a:solidFill>
            <a:srgbClr val="003399"/>
          </a:solidFill>
          <a:ln w="12700" cap="flat" cmpd="sng" algn="ctr">
            <a:solidFill>
              <a:srgbClr val="585858">
                <a:lumMod val="75000"/>
              </a:srgbClr>
            </a:solidFill>
            <a:prstDash val="solid"/>
            <a:round/>
            <a:headEnd type="oval" w="med" len="med"/>
            <a:tailEnd type="oval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32" name="ZoneTexte 161">
            <a:extLst>
              <a:ext uri="{FF2B5EF4-FFF2-40B4-BE49-F238E27FC236}">
                <a16:creationId xmlns:a16="http://schemas.microsoft.com/office/drawing/2014/main" id="{297FF036-E51F-4D24-AB36-A5FC19E3F63E}"/>
              </a:ext>
            </a:extLst>
          </p:cNvPr>
          <p:cNvSpPr txBox="1"/>
          <p:nvPr/>
        </p:nvSpPr>
        <p:spPr>
          <a:xfrm>
            <a:off x="3858920" y="1203087"/>
            <a:ext cx="1490177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FR" sz="1100" b="1" kern="1200" dirty="0" err="1">
                <a:solidFill>
                  <a:srgbClr val="003399"/>
                </a:solidFill>
                <a:latin typeface="Arial" pitchFamily="34" charset="0"/>
                <a:ea typeface="+mn-ea"/>
                <a:cs typeface="Arial" pitchFamily="34" charset="0"/>
              </a:rPr>
              <a:t>Issuers</a:t>
            </a:r>
            <a:endParaRPr lang="fr-FR" sz="1100" b="1" kern="1200" dirty="0">
              <a:solidFill>
                <a:srgbClr val="003399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3" name="ZoneTexte 161">
            <a:extLst>
              <a:ext uri="{FF2B5EF4-FFF2-40B4-BE49-F238E27FC236}">
                <a16:creationId xmlns:a16="http://schemas.microsoft.com/office/drawing/2014/main" id="{0ACAC1F8-2AEE-D552-8815-3077BF4EA86B}"/>
              </a:ext>
            </a:extLst>
          </p:cNvPr>
          <p:cNvSpPr txBox="1"/>
          <p:nvPr/>
        </p:nvSpPr>
        <p:spPr>
          <a:xfrm>
            <a:off x="3353162" y="4013668"/>
            <a:ext cx="1490177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FR" sz="1100" b="1" kern="1200" dirty="0" err="1">
                <a:solidFill>
                  <a:srgbClr val="003399"/>
                </a:solidFill>
                <a:latin typeface="Arial" pitchFamily="34" charset="0"/>
                <a:ea typeface="+mn-ea"/>
                <a:cs typeface="Arial" pitchFamily="34" charset="0"/>
              </a:rPr>
              <a:t>Investors</a:t>
            </a:r>
            <a:endParaRPr lang="fr-FR" sz="1100" b="1" kern="1200" dirty="0">
              <a:solidFill>
                <a:srgbClr val="003399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4" name="ZoneTexte 161">
            <a:extLst>
              <a:ext uri="{FF2B5EF4-FFF2-40B4-BE49-F238E27FC236}">
                <a16:creationId xmlns:a16="http://schemas.microsoft.com/office/drawing/2014/main" id="{1982E5F2-F109-C317-6331-0D2801057C06}"/>
              </a:ext>
            </a:extLst>
          </p:cNvPr>
          <p:cNvSpPr txBox="1"/>
          <p:nvPr/>
        </p:nvSpPr>
        <p:spPr>
          <a:xfrm>
            <a:off x="2065925" y="4167138"/>
            <a:ext cx="1062214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FR" sz="1100" b="1" kern="1200" dirty="0">
                <a:solidFill>
                  <a:srgbClr val="003399"/>
                </a:solidFill>
                <a:latin typeface="Arial" pitchFamily="34" charset="0"/>
                <a:ea typeface="+mn-ea"/>
                <a:cs typeface="Arial" pitchFamily="34" charset="0"/>
              </a:rPr>
              <a:t>Commercial </a:t>
            </a:r>
            <a:r>
              <a:rPr lang="fr-FR" sz="1100" b="1" kern="1200" dirty="0" err="1">
                <a:solidFill>
                  <a:srgbClr val="003399"/>
                </a:solidFill>
                <a:latin typeface="Arial" pitchFamily="34" charset="0"/>
                <a:ea typeface="+mn-ea"/>
                <a:cs typeface="Arial" pitchFamily="34" charset="0"/>
              </a:rPr>
              <a:t>banks</a:t>
            </a:r>
            <a:endParaRPr lang="fr-FR" sz="1100" b="1" kern="1200" dirty="0">
              <a:solidFill>
                <a:srgbClr val="003399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5" name="ZoneTexte 161">
            <a:extLst>
              <a:ext uri="{FF2B5EF4-FFF2-40B4-BE49-F238E27FC236}">
                <a16:creationId xmlns:a16="http://schemas.microsoft.com/office/drawing/2014/main" id="{A9EF2FEA-48F0-FA26-14D8-7093C28A8607}"/>
              </a:ext>
            </a:extLst>
          </p:cNvPr>
          <p:cNvSpPr txBox="1"/>
          <p:nvPr/>
        </p:nvSpPr>
        <p:spPr>
          <a:xfrm>
            <a:off x="5699459" y="1359047"/>
            <a:ext cx="1490177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FR" sz="1100" b="1" kern="1200" dirty="0" err="1">
                <a:solidFill>
                  <a:srgbClr val="003399"/>
                </a:solidFill>
                <a:latin typeface="Arial" pitchFamily="34" charset="0"/>
                <a:ea typeface="+mn-ea"/>
                <a:cs typeface="Arial" pitchFamily="34" charset="0"/>
              </a:rPr>
              <a:t>FMIs</a:t>
            </a:r>
            <a:endParaRPr lang="fr-FR" sz="1100" b="1" kern="1200" dirty="0">
              <a:solidFill>
                <a:srgbClr val="003399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6" name="ZoneTexte 161">
            <a:extLst>
              <a:ext uri="{FF2B5EF4-FFF2-40B4-BE49-F238E27FC236}">
                <a16:creationId xmlns:a16="http://schemas.microsoft.com/office/drawing/2014/main" id="{CCC8B13C-CA68-A290-0930-90D91E0E6DCE}"/>
              </a:ext>
            </a:extLst>
          </p:cNvPr>
          <p:cNvSpPr txBox="1"/>
          <p:nvPr/>
        </p:nvSpPr>
        <p:spPr>
          <a:xfrm>
            <a:off x="6153169" y="3886262"/>
            <a:ext cx="940553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FR" sz="1100" b="1" kern="1200" dirty="0">
                <a:solidFill>
                  <a:srgbClr val="003399"/>
                </a:solidFill>
                <a:latin typeface="Arial" pitchFamily="34" charset="0"/>
                <a:ea typeface="+mn-ea"/>
                <a:cs typeface="Arial" pitchFamily="34" charset="0"/>
              </a:rPr>
              <a:t>Asset managers</a:t>
            </a:r>
          </a:p>
        </p:txBody>
      </p:sp>
      <p:pic>
        <p:nvPicPr>
          <p:cNvPr id="37" name="Picture 39" descr="E:\Icon set_test\EMF\EMF artboards outline-38.emf">
            <a:extLst>
              <a:ext uri="{FF2B5EF4-FFF2-40B4-BE49-F238E27FC236}">
                <a16:creationId xmlns:a16="http://schemas.microsoft.com/office/drawing/2014/main" id="{BE37CFF4-4EB5-6AE0-B046-4FB1ACA59ADF}"/>
              </a:ext>
            </a:extLst>
          </p:cNvPr>
          <p:cNvPicPr/>
          <p:nvPr/>
        </p:nvPicPr>
        <p:blipFill>
          <a:blip r:embed="rId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252428">
            <a:off x="1760283" y="2592142"/>
            <a:ext cx="386968" cy="383441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Picture 16">
            <a:extLst>
              <a:ext uri="{FF2B5EF4-FFF2-40B4-BE49-F238E27FC236}">
                <a16:creationId xmlns:a16="http://schemas.microsoft.com/office/drawing/2014/main" id="{A4A99FDC-5A30-BC74-1FB0-D92CFB69097C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rgbClr val="003399">
                <a:shade val="45000"/>
                <a:satMod val="135000"/>
              </a:srgbClr>
              <a:prstClr val="white"/>
            </a:duotone>
          </a:blip>
          <a:stretch>
            <a:fillRect/>
          </a:stretch>
        </p:blipFill>
        <p:spPr>
          <a:xfrm>
            <a:off x="127162" y="2246215"/>
            <a:ext cx="761735" cy="761735"/>
          </a:xfrm>
          <a:prstGeom prst="rect">
            <a:avLst/>
          </a:prstGeom>
        </p:spPr>
      </p:pic>
      <p:grpSp>
        <p:nvGrpSpPr>
          <p:cNvPr id="39" name="Group 21">
            <a:extLst>
              <a:ext uri="{FF2B5EF4-FFF2-40B4-BE49-F238E27FC236}">
                <a16:creationId xmlns:a16="http://schemas.microsoft.com/office/drawing/2014/main" id="{E19C8AE0-DD52-F9AF-1866-4C89EB5EA665}"/>
              </a:ext>
            </a:extLst>
          </p:cNvPr>
          <p:cNvGrpSpPr/>
          <p:nvPr/>
        </p:nvGrpSpPr>
        <p:grpSpPr>
          <a:xfrm>
            <a:off x="7696273" y="2433844"/>
            <a:ext cx="774476" cy="720000"/>
            <a:chOff x="7696273" y="2731024"/>
            <a:chExt cx="774476" cy="720000"/>
          </a:xfrm>
        </p:grpSpPr>
        <p:pic>
          <p:nvPicPr>
            <p:cNvPr id="40" name="Graphic 34" descr="Blockchain outline">
              <a:extLst>
                <a:ext uri="{FF2B5EF4-FFF2-40B4-BE49-F238E27FC236}">
                  <a16:creationId xmlns:a16="http://schemas.microsoft.com/office/drawing/2014/main" id="{85BABE05-662D-BA4E-8F7D-37B7DA77E49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696273" y="2731024"/>
              <a:ext cx="774476" cy="720000"/>
            </a:xfrm>
            <a:prstGeom prst="rect">
              <a:avLst/>
            </a:prstGeom>
            <a:noFill/>
          </p:spPr>
        </p:pic>
        <p:sp>
          <p:nvSpPr>
            <p:cNvPr id="41" name="Cube 67">
              <a:extLst>
                <a:ext uri="{FF2B5EF4-FFF2-40B4-BE49-F238E27FC236}">
                  <a16:creationId xmlns:a16="http://schemas.microsoft.com/office/drawing/2014/main" id="{40A2CCE1-7BD0-4D8F-F78B-E5AD73D59916}"/>
                </a:ext>
              </a:extLst>
            </p:cNvPr>
            <p:cNvSpPr/>
            <p:nvPr/>
          </p:nvSpPr>
          <p:spPr bwMode="auto">
            <a:xfrm>
              <a:off x="7932103" y="2772521"/>
              <a:ext cx="316046" cy="316045"/>
            </a:xfrm>
            <a:prstGeom prst="cube">
              <a:avLst/>
            </a:prstGeom>
            <a:solidFill>
              <a:srgbClr val="F7E8C3"/>
            </a:solidFill>
            <a:ln w="9525" cap="flat" cmpd="sng" algn="ctr">
              <a:solidFill>
                <a:srgbClr val="F7E8C3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900" b="1" i="0" u="none" strike="noStrike" kern="1200" cap="none" spc="0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Arial" charset="0"/>
                <a:ea typeface="ヒラギノ角ゴ Pro W3" pitchFamily="-64" charset="-128"/>
                <a:cs typeface="Arial" pitchFamily="34" charset="0"/>
              </a:endParaRPr>
            </a:p>
          </p:txBody>
        </p:sp>
        <p:sp>
          <p:nvSpPr>
            <p:cNvPr id="42" name="Cube 19">
              <a:extLst>
                <a:ext uri="{FF2B5EF4-FFF2-40B4-BE49-F238E27FC236}">
                  <a16:creationId xmlns:a16="http://schemas.microsoft.com/office/drawing/2014/main" id="{B22B6C65-7D95-C4B4-A0E6-38C1923C9701}"/>
                </a:ext>
              </a:extLst>
            </p:cNvPr>
            <p:cNvSpPr/>
            <p:nvPr/>
          </p:nvSpPr>
          <p:spPr bwMode="auto">
            <a:xfrm>
              <a:off x="8133721" y="3112426"/>
              <a:ext cx="316046" cy="316045"/>
            </a:xfrm>
            <a:prstGeom prst="cube">
              <a:avLst/>
            </a:prstGeom>
            <a:solidFill>
              <a:srgbClr val="003399">
                <a:lumMod val="20000"/>
                <a:lumOff val="80000"/>
              </a:srgbClr>
            </a:solidFill>
            <a:ln w="9525" cap="flat" cmpd="sng" algn="ctr">
              <a:solidFill>
                <a:srgbClr val="003399">
                  <a:lumMod val="20000"/>
                  <a:lumOff val="8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900" b="1" i="0" u="none" strike="noStrike" kern="1200" cap="none" spc="0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Arial" charset="0"/>
                <a:ea typeface="ヒラギノ角ゴ Pro W3" pitchFamily="-64" charset="-128"/>
                <a:cs typeface="Arial" pitchFamily="34" charset="0"/>
              </a:endParaRPr>
            </a:p>
          </p:txBody>
        </p:sp>
        <p:sp>
          <p:nvSpPr>
            <p:cNvPr id="43" name="Cube 20">
              <a:extLst>
                <a:ext uri="{FF2B5EF4-FFF2-40B4-BE49-F238E27FC236}">
                  <a16:creationId xmlns:a16="http://schemas.microsoft.com/office/drawing/2014/main" id="{FFF4A34F-502D-19DA-D124-726923DF9510}"/>
                </a:ext>
              </a:extLst>
            </p:cNvPr>
            <p:cNvSpPr/>
            <p:nvPr/>
          </p:nvSpPr>
          <p:spPr bwMode="auto">
            <a:xfrm>
              <a:off x="7696273" y="3112426"/>
              <a:ext cx="316046" cy="316045"/>
            </a:xfrm>
            <a:prstGeom prst="cube">
              <a:avLst/>
            </a:prstGeom>
            <a:solidFill>
              <a:srgbClr val="77B37F">
                <a:lumMod val="20000"/>
                <a:lumOff val="80000"/>
              </a:srgbClr>
            </a:solidFill>
            <a:ln w="9525" cap="flat" cmpd="sng" algn="ctr">
              <a:solidFill>
                <a:srgbClr val="77B37F">
                  <a:lumMod val="20000"/>
                  <a:lumOff val="8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900" b="1" i="0" u="none" strike="noStrike" kern="1200" cap="none" spc="0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Arial" charset="0"/>
                <a:ea typeface="ヒラギノ角ゴ Pro W3" pitchFamily="-64" charset="-128"/>
                <a:cs typeface="Arial" pitchFamily="34" charset="0"/>
              </a:endParaRPr>
            </a:p>
          </p:txBody>
        </p:sp>
      </p:grpSp>
      <p:grpSp>
        <p:nvGrpSpPr>
          <p:cNvPr id="44" name="Group 22">
            <a:extLst>
              <a:ext uri="{FF2B5EF4-FFF2-40B4-BE49-F238E27FC236}">
                <a16:creationId xmlns:a16="http://schemas.microsoft.com/office/drawing/2014/main" id="{F87256C8-EF5F-148B-6970-7A39A60D7135}"/>
              </a:ext>
            </a:extLst>
          </p:cNvPr>
          <p:cNvGrpSpPr/>
          <p:nvPr/>
        </p:nvGrpSpPr>
        <p:grpSpPr>
          <a:xfrm>
            <a:off x="464190" y="2433844"/>
            <a:ext cx="774476" cy="720000"/>
            <a:chOff x="7696273" y="2731024"/>
            <a:chExt cx="774476" cy="720000"/>
          </a:xfrm>
        </p:grpSpPr>
        <p:pic>
          <p:nvPicPr>
            <p:cNvPr id="45" name="Graphic 34" descr="Blockchain outline">
              <a:extLst>
                <a:ext uri="{FF2B5EF4-FFF2-40B4-BE49-F238E27FC236}">
                  <a16:creationId xmlns:a16="http://schemas.microsoft.com/office/drawing/2014/main" id="{01BC0750-A293-5B01-B0B4-293707059B4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696273" y="2731024"/>
              <a:ext cx="774476" cy="720000"/>
            </a:xfrm>
            <a:prstGeom prst="rect">
              <a:avLst/>
            </a:prstGeom>
            <a:noFill/>
          </p:spPr>
        </p:pic>
        <p:sp>
          <p:nvSpPr>
            <p:cNvPr id="46" name="Cube 25">
              <a:extLst>
                <a:ext uri="{FF2B5EF4-FFF2-40B4-BE49-F238E27FC236}">
                  <a16:creationId xmlns:a16="http://schemas.microsoft.com/office/drawing/2014/main" id="{3F828D0A-4FD7-54B3-DBDD-A41B4B5F7AA9}"/>
                </a:ext>
              </a:extLst>
            </p:cNvPr>
            <p:cNvSpPr/>
            <p:nvPr/>
          </p:nvSpPr>
          <p:spPr bwMode="auto">
            <a:xfrm>
              <a:off x="7932103" y="2772521"/>
              <a:ext cx="316046" cy="316045"/>
            </a:xfrm>
            <a:prstGeom prst="cube">
              <a:avLst/>
            </a:prstGeom>
            <a:solidFill>
              <a:srgbClr val="4078B8">
                <a:lumMod val="20000"/>
                <a:lumOff val="80000"/>
              </a:srgbClr>
            </a:solidFill>
            <a:ln w="9525" cap="flat" cmpd="sng" algn="ctr">
              <a:solidFill>
                <a:srgbClr val="4078B8">
                  <a:lumMod val="20000"/>
                  <a:lumOff val="8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900" b="1" i="0" u="none" strike="noStrike" kern="1200" cap="none" spc="0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Arial" charset="0"/>
                <a:ea typeface="ヒラギノ角ゴ Pro W3" pitchFamily="-64" charset="-128"/>
                <a:cs typeface="Arial" pitchFamily="34" charset="0"/>
              </a:endParaRPr>
            </a:p>
          </p:txBody>
        </p:sp>
        <p:sp>
          <p:nvSpPr>
            <p:cNvPr id="47" name="Cube 28">
              <a:extLst>
                <a:ext uri="{FF2B5EF4-FFF2-40B4-BE49-F238E27FC236}">
                  <a16:creationId xmlns:a16="http://schemas.microsoft.com/office/drawing/2014/main" id="{6B9736A0-FA27-6E1D-94F7-A358B4F5EEAF}"/>
                </a:ext>
              </a:extLst>
            </p:cNvPr>
            <p:cNvSpPr/>
            <p:nvPr/>
          </p:nvSpPr>
          <p:spPr bwMode="auto">
            <a:xfrm>
              <a:off x="8133721" y="3112426"/>
              <a:ext cx="316046" cy="316045"/>
            </a:xfrm>
            <a:prstGeom prst="cube">
              <a:avLst/>
            </a:prstGeom>
            <a:solidFill>
              <a:srgbClr val="682E32">
                <a:lumMod val="20000"/>
                <a:lumOff val="80000"/>
              </a:srgbClr>
            </a:solidFill>
            <a:ln w="9525" cap="flat" cmpd="sng" algn="ctr">
              <a:solidFill>
                <a:srgbClr val="682E32">
                  <a:lumMod val="20000"/>
                  <a:lumOff val="8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900" b="1" i="0" u="none" strike="noStrike" kern="1200" cap="none" spc="0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Arial" charset="0"/>
                <a:ea typeface="ヒラギノ角ゴ Pro W3" pitchFamily="-64" charset="-128"/>
                <a:cs typeface="Arial" pitchFamily="34" charset="0"/>
              </a:endParaRPr>
            </a:p>
          </p:txBody>
        </p:sp>
        <p:sp>
          <p:nvSpPr>
            <p:cNvPr id="48" name="Cube 29">
              <a:extLst>
                <a:ext uri="{FF2B5EF4-FFF2-40B4-BE49-F238E27FC236}">
                  <a16:creationId xmlns:a16="http://schemas.microsoft.com/office/drawing/2014/main" id="{919131AE-32A7-237D-8040-BCE2B0CC9215}"/>
                </a:ext>
              </a:extLst>
            </p:cNvPr>
            <p:cNvSpPr/>
            <p:nvPr/>
          </p:nvSpPr>
          <p:spPr bwMode="auto">
            <a:xfrm>
              <a:off x="7696273" y="3112426"/>
              <a:ext cx="316046" cy="316045"/>
            </a:xfrm>
            <a:prstGeom prst="cube">
              <a:avLst/>
            </a:prstGeom>
            <a:solidFill>
              <a:srgbClr val="BEBEBE">
                <a:lumMod val="20000"/>
                <a:lumOff val="80000"/>
              </a:srgbClr>
            </a:solidFill>
            <a:ln w="9525" cap="flat" cmpd="sng" algn="ctr">
              <a:solidFill>
                <a:srgbClr val="BEBEBE">
                  <a:lumMod val="20000"/>
                  <a:lumOff val="8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900" b="1" i="0" u="none" strike="noStrike" kern="1200" cap="none" spc="0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Arial" charset="0"/>
                <a:ea typeface="ヒラギノ角ゴ Pro W3" pitchFamily="-64" charset="-128"/>
                <a:cs typeface="Arial" pitchFamily="34" charset="0"/>
              </a:endParaRPr>
            </a:p>
          </p:txBody>
        </p:sp>
      </p:grpSp>
      <p:sp>
        <p:nvSpPr>
          <p:cNvPr id="49" name="ZoneTexte 161">
            <a:extLst>
              <a:ext uri="{FF2B5EF4-FFF2-40B4-BE49-F238E27FC236}">
                <a16:creationId xmlns:a16="http://schemas.microsoft.com/office/drawing/2014/main" id="{698F234B-37FD-512C-494D-4FC7741B2E41}"/>
              </a:ext>
            </a:extLst>
          </p:cNvPr>
          <p:cNvSpPr txBox="1"/>
          <p:nvPr/>
        </p:nvSpPr>
        <p:spPr>
          <a:xfrm>
            <a:off x="2430885" y="1268467"/>
            <a:ext cx="1490177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FR" sz="1100" b="1" kern="1200" dirty="0">
                <a:solidFill>
                  <a:srgbClr val="003399"/>
                </a:solidFill>
                <a:latin typeface="Arial" pitchFamily="34" charset="0"/>
                <a:ea typeface="+mn-ea"/>
                <a:cs typeface="Arial" pitchFamily="34" charset="0"/>
              </a:rPr>
              <a:t>ECB/NCBs</a:t>
            </a:r>
          </a:p>
        </p:txBody>
      </p:sp>
      <p:pic>
        <p:nvPicPr>
          <p:cNvPr id="50" name="Picture 37">
            <a:extLst>
              <a:ext uri="{FF2B5EF4-FFF2-40B4-BE49-F238E27FC236}">
                <a16:creationId xmlns:a16="http://schemas.microsoft.com/office/drawing/2014/main" id="{591D27A2-D7E1-5B4D-DE31-04CE179D0FCC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rgbClr val="003399">
                <a:shade val="45000"/>
                <a:satMod val="135000"/>
              </a:srgbClr>
              <a:prstClr val="white"/>
            </a:duotone>
          </a:blip>
          <a:stretch>
            <a:fillRect/>
          </a:stretch>
        </p:blipFill>
        <p:spPr>
          <a:xfrm>
            <a:off x="4441941" y="3838538"/>
            <a:ext cx="514171" cy="514171"/>
          </a:xfrm>
          <a:prstGeom prst="rect">
            <a:avLst/>
          </a:prstGeom>
        </p:spPr>
      </p:pic>
      <p:pic>
        <p:nvPicPr>
          <p:cNvPr id="51" name="Picture 44">
            <a:extLst>
              <a:ext uri="{FF2B5EF4-FFF2-40B4-BE49-F238E27FC236}">
                <a16:creationId xmlns:a16="http://schemas.microsoft.com/office/drawing/2014/main" id="{598C8CF2-CA3E-BA3B-49E6-166515C9F15D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rgbClr val="003399">
                <a:shade val="45000"/>
                <a:satMod val="135000"/>
              </a:srgbClr>
              <a:prstClr val="white"/>
            </a:duotone>
          </a:blip>
          <a:stretch>
            <a:fillRect/>
          </a:stretch>
        </p:blipFill>
        <p:spPr>
          <a:xfrm>
            <a:off x="2415913" y="3671241"/>
            <a:ext cx="414544" cy="414544"/>
          </a:xfrm>
          <a:prstGeom prst="rect">
            <a:avLst/>
          </a:prstGeom>
        </p:spPr>
      </p:pic>
      <p:pic>
        <p:nvPicPr>
          <p:cNvPr id="52" name="Picture 46">
            <a:extLst>
              <a:ext uri="{FF2B5EF4-FFF2-40B4-BE49-F238E27FC236}">
                <a16:creationId xmlns:a16="http://schemas.microsoft.com/office/drawing/2014/main" id="{842355FC-2F04-D9FC-9FBE-20FFE4BD18BE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rgbClr val="003399">
                <a:shade val="45000"/>
                <a:satMod val="135000"/>
              </a:srgbClr>
              <a:prstClr val="white"/>
            </a:duotone>
          </a:blip>
          <a:stretch>
            <a:fillRect/>
          </a:stretch>
        </p:blipFill>
        <p:spPr>
          <a:xfrm>
            <a:off x="5667389" y="1335746"/>
            <a:ext cx="529277" cy="529277"/>
          </a:xfrm>
          <a:prstGeom prst="rect">
            <a:avLst/>
          </a:prstGeom>
        </p:spPr>
      </p:pic>
      <p:pic>
        <p:nvPicPr>
          <p:cNvPr id="53" name="Picture 48">
            <a:extLst>
              <a:ext uri="{FF2B5EF4-FFF2-40B4-BE49-F238E27FC236}">
                <a16:creationId xmlns:a16="http://schemas.microsoft.com/office/drawing/2014/main" id="{052CCE08-0BE6-49B3-807D-8E2F2B38AA2B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rgbClr val="003399">
                <a:shade val="45000"/>
                <a:satMod val="135000"/>
              </a:srgbClr>
              <a:prstClr val="white"/>
            </a:duotone>
          </a:blip>
          <a:stretch>
            <a:fillRect/>
          </a:stretch>
        </p:blipFill>
        <p:spPr>
          <a:xfrm>
            <a:off x="5607492" y="3819171"/>
            <a:ext cx="472746" cy="472746"/>
          </a:xfrm>
          <a:prstGeom prst="rect">
            <a:avLst/>
          </a:prstGeom>
        </p:spPr>
      </p:pic>
      <p:pic>
        <p:nvPicPr>
          <p:cNvPr id="54" name="Picture 50">
            <a:extLst>
              <a:ext uri="{FF2B5EF4-FFF2-40B4-BE49-F238E27FC236}">
                <a16:creationId xmlns:a16="http://schemas.microsoft.com/office/drawing/2014/main" id="{CC5D26D3-7509-5B4A-E444-15B803957F83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rgbClr val="003399">
                <a:shade val="45000"/>
                <a:satMod val="135000"/>
              </a:srgbClr>
              <a:prstClr val="white"/>
            </a:duotone>
          </a:blip>
          <a:stretch>
            <a:fillRect/>
          </a:stretch>
        </p:blipFill>
        <p:spPr>
          <a:xfrm>
            <a:off x="3851361" y="1224870"/>
            <a:ext cx="529277" cy="529277"/>
          </a:xfrm>
          <a:prstGeom prst="rect">
            <a:avLst/>
          </a:prstGeom>
        </p:spPr>
      </p:pic>
      <p:sp>
        <p:nvSpPr>
          <p:cNvPr id="55" name="Google Shape;61;p3">
            <a:extLst>
              <a:ext uri="{FF2B5EF4-FFF2-40B4-BE49-F238E27FC236}">
                <a16:creationId xmlns:a16="http://schemas.microsoft.com/office/drawing/2014/main" id="{B41ED35F-83E8-6530-671C-9A6FB0847610}"/>
              </a:ext>
            </a:extLst>
          </p:cNvPr>
          <p:cNvSpPr txBox="1"/>
          <p:nvPr/>
        </p:nvSpPr>
        <p:spPr>
          <a:xfrm>
            <a:off x="1264645" y="245752"/>
            <a:ext cx="7423150" cy="253916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defRPr sz="1650" b="1">
                <a:solidFill>
                  <a:srgbClr val="324680"/>
                </a:solidFill>
                <a:latin typeface="Montserrat"/>
              </a:defRPr>
            </a:lvl1pPr>
          </a:lstStyle>
          <a:p>
            <a:r>
              <a:rPr lang="en-GB" dirty="0"/>
              <a:t>Appia’s vision – seamless integration?</a:t>
            </a:r>
            <a:endParaRPr dirty="0">
              <a:solidFill>
                <a:srgbClr val="00386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8774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: Rounded Corners 8">
            <a:extLst>
              <a:ext uri="{FF2B5EF4-FFF2-40B4-BE49-F238E27FC236}">
                <a16:creationId xmlns:a16="http://schemas.microsoft.com/office/drawing/2014/main" id="{31F00458-6063-7943-71B8-158F4277E0E5}"/>
              </a:ext>
            </a:extLst>
          </p:cNvPr>
          <p:cNvSpPr/>
          <p:nvPr/>
        </p:nvSpPr>
        <p:spPr bwMode="auto">
          <a:xfrm>
            <a:off x="2600450" y="1765824"/>
            <a:ext cx="3506086" cy="2357020"/>
          </a:xfrm>
          <a:prstGeom prst="roundRect">
            <a:avLst>
              <a:gd name="adj" fmla="val 8186"/>
            </a:avLst>
          </a:prstGeom>
          <a:solidFill>
            <a:srgbClr val="BEBEBE">
              <a:lumMod val="75000"/>
              <a:alpha val="26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11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585858"/>
              </a:solidFill>
              <a:effectLst/>
              <a:uLnTx/>
              <a:uFillTx/>
              <a:latin typeface="Arial" charset="0"/>
              <a:ea typeface="ヒラギノ角ゴ Pro W3" pitchFamily="-64" charset="-128"/>
              <a:cs typeface="Arial" pitchFamily="34" charset="0"/>
            </a:endParaRPr>
          </a:p>
        </p:txBody>
      </p:sp>
      <p:sp>
        <p:nvSpPr>
          <p:cNvPr id="38" name="Cube 81">
            <a:extLst>
              <a:ext uri="{FF2B5EF4-FFF2-40B4-BE49-F238E27FC236}">
                <a16:creationId xmlns:a16="http://schemas.microsoft.com/office/drawing/2014/main" id="{12E86E53-23AA-8BAF-CE61-168BAE4A9153}"/>
              </a:ext>
            </a:extLst>
          </p:cNvPr>
          <p:cNvSpPr/>
          <p:nvPr/>
        </p:nvSpPr>
        <p:spPr bwMode="auto">
          <a:xfrm>
            <a:off x="2998991" y="2912416"/>
            <a:ext cx="952402" cy="450943"/>
          </a:xfrm>
          <a:prstGeom prst="cube">
            <a:avLst>
              <a:gd name="adj" fmla="val 7182"/>
            </a:avLst>
          </a:prstGeom>
          <a:solidFill>
            <a:srgbClr val="AF7598">
              <a:lumMod val="60000"/>
              <a:lumOff val="40000"/>
            </a:srgbClr>
          </a:soli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900" b="1" i="0" u="none" strike="noStrike" kern="1200" cap="none" spc="0" normalizeH="0" baseline="0" noProof="0" dirty="0">
                <a:ln>
                  <a:noFill/>
                </a:ln>
                <a:solidFill>
                  <a:srgbClr val="585858">
                    <a:lumMod val="50000"/>
                  </a:srgbClr>
                </a:solidFill>
                <a:effectLst/>
                <a:uLnTx/>
                <a:uFillTx/>
                <a:latin typeface="Arial" charset="0"/>
                <a:ea typeface="ヒラギノ角ゴ Pro W3" pitchFamily="-64" charset="-128"/>
                <a:cs typeface="Arial" pitchFamily="34" charset="0"/>
              </a:rPr>
              <a:t>Commercial </a:t>
            </a:r>
            <a:r>
              <a:rPr kumimoji="0" lang="fr-FR" sz="900" b="1" i="0" u="none" strike="noStrike" kern="1200" cap="none" spc="0" normalizeH="0" baseline="0" noProof="0" dirty="0" err="1">
                <a:ln>
                  <a:noFill/>
                </a:ln>
                <a:solidFill>
                  <a:srgbClr val="585858">
                    <a:lumMod val="50000"/>
                  </a:srgbClr>
                </a:solidFill>
                <a:effectLst/>
                <a:uLnTx/>
                <a:uFillTx/>
                <a:latin typeface="Arial" charset="0"/>
                <a:ea typeface="ヒラギノ角ゴ Pro W3" pitchFamily="-64" charset="-128"/>
                <a:cs typeface="Arial" pitchFamily="34" charset="0"/>
              </a:rPr>
              <a:t>bank</a:t>
            </a:r>
            <a:r>
              <a:rPr kumimoji="0" lang="fr-FR" sz="900" b="1" i="0" u="none" strike="noStrike" kern="1200" cap="none" spc="0" normalizeH="0" baseline="0" noProof="0" dirty="0">
                <a:ln>
                  <a:noFill/>
                </a:ln>
                <a:solidFill>
                  <a:srgbClr val="585858">
                    <a:lumMod val="50000"/>
                  </a:srgbClr>
                </a:solidFill>
                <a:effectLst/>
                <a:uLnTx/>
                <a:uFillTx/>
                <a:latin typeface="Arial" charset="0"/>
                <a:ea typeface="ヒラギノ角ゴ Pro W3" pitchFamily="-64" charset="-128"/>
                <a:cs typeface="Arial" pitchFamily="34" charset="0"/>
              </a:rPr>
              <a:t> money</a:t>
            </a:r>
          </a:p>
        </p:txBody>
      </p:sp>
      <p:sp>
        <p:nvSpPr>
          <p:cNvPr id="39" name="Cube 82">
            <a:extLst>
              <a:ext uri="{FF2B5EF4-FFF2-40B4-BE49-F238E27FC236}">
                <a16:creationId xmlns:a16="http://schemas.microsoft.com/office/drawing/2014/main" id="{E07A6A43-BD77-7F3A-2280-0717208E8864}"/>
              </a:ext>
            </a:extLst>
          </p:cNvPr>
          <p:cNvSpPr/>
          <p:nvPr/>
        </p:nvSpPr>
        <p:spPr bwMode="auto">
          <a:xfrm>
            <a:off x="2944423" y="2961080"/>
            <a:ext cx="952402" cy="450943"/>
          </a:xfrm>
          <a:prstGeom prst="cube">
            <a:avLst>
              <a:gd name="adj" fmla="val 7182"/>
            </a:avLst>
          </a:prstGeom>
          <a:solidFill>
            <a:srgbClr val="AF7598">
              <a:lumMod val="60000"/>
              <a:lumOff val="40000"/>
            </a:srgbClr>
          </a:soli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900" b="1" i="0" u="none" strike="noStrike" kern="1200" cap="none" spc="0" normalizeH="0" baseline="0" noProof="0" dirty="0">
                <a:ln>
                  <a:noFill/>
                </a:ln>
                <a:solidFill>
                  <a:srgbClr val="585858">
                    <a:lumMod val="50000"/>
                  </a:srgbClr>
                </a:solidFill>
                <a:effectLst/>
                <a:uLnTx/>
                <a:uFillTx/>
                <a:latin typeface="Arial" charset="0"/>
                <a:ea typeface="ヒラギノ角ゴ Pro W3" pitchFamily="-64" charset="-128"/>
                <a:cs typeface="Arial" pitchFamily="34" charset="0"/>
              </a:rPr>
              <a:t>Commercial </a:t>
            </a:r>
            <a:r>
              <a:rPr kumimoji="0" lang="fr-FR" sz="900" b="1" i="0" u="none" strike="noStrike" kern="1200" cap="none" spc="0" normalizeH="0" baseline="0" noProof="0" dirty="0" err="1">
                <a:ln>
                  <a:noFill/>
                </a:ln>
                <a:solidFill>
                  <a:srgbClr val="585858">
                    <a:lumMod val="50000"/>
                  </a:srgbClr>
                </a:solidFill>
                <a:effectLst/>
                <a:uLnTx/>
                <a:uFillTx/>
                <a:latin typeface="Arial" charset="0"/>
                <a:ea typeface="ヒラギノ角ゴ Pro W3" pitchFamily="-64" charset="-128"/>
                <a:cs typeface="Arial" pitchFamily="34" charset="0"/>
              </a:rPr>
              <a:t>bank</a:t>
            </a:r>
            <a:r>
              <a:rPr kumimoji="0" lang="fr-FR" sz="900" b="1" i="0" u="none" strike="noStrike" kern="1200" cap="none" spc="0" normalizeH="0" baseline="0" noProof="0" dirty="0">
                <a:ln>
                  <a:noFill/>
                </a:ln>
                <a:solidFill>
                  <a:srgbClr val="585858">
                    <a:lumMod val="50000"/>
                  </a:srgbClr>
                </a:solidFill>
                <a:effectLst/>
                <a:uLnTx/>
                <a:uFillTx/>
                <a:latin typeface="Arial" charset="0"/>
                <a:ea typeface="ヒラギノ角ゴ Pro W3" pitchFamily="-64" charset="-128"/>
                <a:cs typeface="Arial" pitchFamily="34" charset="0"/>
              </a:rPr>
              <a:t> money</a:t>
            </a:r>
          </a:p>
        </p:txBody>
      </p:sp>
      <p:sp>
        <p:nvSpPr>
          <p:cNvPr id="40" name="Cube 52">
            <a:extLst>
              <a:ext uri="{FF2B5EF4-FFF2-40B4-BE49-F238E27FC236}">
                <a16:creationId xmlns:a16="http://schemas.microsoft.com/office/drawing/2014/main" id="{38CD9076-370B-6BF4-C1A8-6B96B2BC02AE}"/>
              </a:ext>
            </a:extLst>
          </p:cNvPr>
          <p:cNvSpPr/>
          <p:nvPr/>
        </p:nvSpPr>
        <p:spPr bwMode="auto">
          <a:xfrm>
            <a:off x="3908656" y="3595654"/>
            <a:ext cx="925966" cy="306735"/>
          </a:xfrm>
          <a:prstGeom prst="cube">
            <a:avLst>
              <a:gd name="adj" fmla="val 9532"/>
            </a:avLst>
          </a:prstGeom>
          <a:solidFill>
            <a:srgbClr val="CEA46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fr-FR" sz="900" b="1" kern="1200" dirty="0" err="1">
                <a:solidFill>
                  <a:srgbClr val="585858">
                    <a:lumMod val="50000"/>
                  </a:srgbClr>
                </a:solidFill>
                <a:latin typeface="Arial" charset="0"/>
                <a:ea typeface="ヒラギノ角ゴ Pro W3" pitchFamily="-64" charset="-128"/>
                <a:cs typeface="Arial" pitchFamily="34" charset="0"/>
              </a:rPr>
              <a:t>Custody</a:t>
            </a:r>
            <a:endParaRPr lang="fr-FR" sz="900" b="1" kern="1200" dirty="0">
              <a:solidFill>
                <a:srgbClr val="585858">
                  <a:lumMod val="50000"/>
                </a:srgbClr>
              </a:solidFill>
              <a:latin typeface="Arial" charset="0"/>
              <a:ea typeface="ヒラギノ角ゴ Pro W3" pitchFamily="-64" charset="-128"/>
              <a:cs typeface="Arial" pitchFamily="34" charset="0"/>
            </a:endParaRPr>
          </a:p>
        </p:txBody>
      </p:sp>
      <p:sp>
        <p:nvSpPr>
          <p:cNvPr id="41" name="Cube 53">
            <a:extLst>
              <a:ext uri="{FF2B5EF4-FFF2-40B4-BE49-F238E27FC236}">
                <a16:creationId xmlns:a16="http://schemas.microsoft.com/office/drawing/2014/main" id="{CE6FC38C-CE94-A98D-DA04-FD76F5C4D0BC}"/>
              </a:ext>
            </a:extLst>
          </p:cNvPr>
          <p:cNvSpPr/>
          <p:nvPr/>
        </p:nvSpPr>
        <p:spPr bwMode="auto">
          <a:xfrm>
            <a:off x="3858920" y="3642644"/>
            <a:ext cx="925966" cy="306735"/>
          </a:xfrm>
          <a:prstGeom prst="cube">
            <a:avLst>
              <a:gd name="adj" fmla="val 9532"/>
            </a:avLst>
          </a:prstGeom>
          <a:solidFill>
            <a:srgbClr val="CEA46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fr-FR" sz="900" b="1" kern="1200" dirty="0" err="1">
                <a:solidFill>
                  <a:srgbClr val="585858">
                    <a:lumMod val="50000"/>
                  </a:srgbClr>
                </a:solidFill>
                <a:latin typeface="Arial" charset="0"/>
                <a:ea typeface="ヒラギノ角ゴ Pro W3" pitchFamily="-64" charset="-128"/>
                <a:cs typeface="Arial" pitchFamily="34" charset="0"/>
              </a:rPr>
              <a:t>Custody</a:t>
            </a:r>
            <a:endParaRPr lang="fr-FR" sz="900" b="1" kern="1200" dirty="0">
              <a:solidFill>
                <a:srgbClr val="585858">
                  <a:lumMod val="50000"/>
                </a:srgbClr>
              </a:solidFill>
              <a:latin typeface="Arial" charset="0"/>
              <a:ea typeface="ヒラギノ角ゴ Pro W3" pitchFamily="-64" charset="-128"/>
              <a:cs typeface="Arial" pitchFamily="34" charset="0"/>
            </a:endParaRPr>
          </a:p>
        </p:txBody>
      </p:sp>
      <p:sp>
        <p:nvSpPr>
          <p:cNvPr id="42" name="Cube 42">
            <a:extLst>
              <a:ext uri="{FF2B5EF4-FFF2-40B4-BE49-F238E27FC236}">
                <a16:creationId xmlns:a16="http://schemas.microsoft.com/office/drawing/2014/main" id="{1863E811-A9D1-2F5E-15F1-EE422AA77FE5}"/>
              </a:ext>
            </a:extLst>
          </p:cNvPr>
          <p:cNvSpPr/>
          <p:nvPr/>
        </p:nvSpPr>
        <p:spPr bwMode="auto">
          <a:xfrm>
            <a:off x="4812590" y="2907781"/>
            <a:ext cx="972954" cy="394335"/>
          </a:xfrm>
          <a:prstGeom prst="cube">
            <a:avLst>
              <a:gd name="adj" fmla="val 7530"/>
            </a:avLst>
          </a:prstGeom>
          <a:solidFill>
            <a:srgbClr val="ADD1B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Aft>
                <a:spcPct val="0"/>
              </a:spcAft>
              <a:buClrTx/>
              <a:buFontTx/>
              <a:buNone/>
            </a:pPr>
            <a:r>
              <a:rPr lang="fr-FR" sz="900" b="1" kern="1200" dirty="0" err="1">
                <a:solidFill>
                  <a:srgbClr val="585858">
                    <a:lumMod val="50000"/>
                  </a:srgbClr>
                </a:solidFill>
                <a:latin typeface="Arial" charset="0"/>
                <a:ea typeface="ヒラギノ角ゴ Pro W3" pitchFamily="-64" charset="-128"/>
                <a:cs typeface="Arial" pitchFamily="34" charset="0"/>
              </a:rPr>
              <a:t>Issuance</a:t>
            </a:r>
            <a:endParaRPr lang="fr-FR" sz="900" b="1" kern="1200" dirty="0">
              <a:solidFill>
                <a:srgbClr val="585858">
                  <a:lumMod val="50000"/>
                </a:srgbClr>
              </a:solidFill>
              <a:latin typeface="Arial" charset="0"/>
              <a:ea typeface="ヒラギノ角ゴ Pro W3" pitchFamily="-64" charset="-128"/>
              <a:cs typeface="Arial" pitchFamily="34" charset="0"/>
            </a:endParaRPr>
          </a:p>
          <a:p>
            <a:pPr algn="ctr" eaLnBrk="0" fontAlgn="base" hangingPunct="0">
              <a:spcAft>
                <a:spcPct val="0"/>
              </a:spcAft>
              <a:buClrTx/>
              <a:buFontTx/>
              <a:buNone/>
            </a:pPr>
            <a:r>
              <a:rPr lang="fr-FR" sz="900" b="1" kern="1200" dirty="0">
                <a:solidFill>
                  <a:srgbClr val="585858">
                    <a:lumMod val="50000"/>
                  </a:srgbClr>
                </a:solidFill>
                <a:latin typeface="Arial" charset="0"/>
                <a:ea typeface="ヒラギノ角ゴ Pro W3" pitchFamily="-64" charset="-128"/>
                <a:cs typeface="Arial" pitchFamily="34" charset="0"/>
              </a:rPr>
              <a:t>CSD Services</a:t>
            </a:r>
          </a:p>
        </p:txBody>
      </p:sp>
      <p:sp>
        <p:nvSpPr>
          <p:cNvPr id="43" name="Cube 43">
            <a:extLst>
              <a:ext uri="{FF2B5EF4-FFF2-40B4-BE49-F238E27FC236}">
                <a16:creationId xmlns:a16="http://schemas.microsoft.com/office/drawing/2014/main" id="{23A11F5D-931C-FD58-B74D-3AB50293876F}"/>
              </a:ext>
            </a:extLst>
          </p:cNvPr>
          <p:cNvSpPr/>
          <p:nvPr/>
        </p:nvSpPr>
        <p:spPr bwMode="auto">
          <a:xfrm>
            <a:off x="4763726" y="2955160"/>
            <a:ext cx="972954" cy="394335"/>
          </a:xfrm>
          <a:prstGeom prst="cube">
            <a:avLst>
              <a:gd name="adj" fmla="val 7530"/>
            </a:avLst>
          </a:prstGeom>
          <a:solidFill>
            <a:srgbClr val="ADD1B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Aft>
                <a:spcPct val="0"/>
              </a:spcAft>
              <a:buClrTx/>
              <a:buFontTx/>
              <a:buNone/>
            </a:pPr>
            <a:r>
              <a:rPr lang="fr-FR" sz="900" b="1" kern="1200" dirty="0" err="1">
                <a:solidFill>
                  <a:srgbClr val="585858">
                    <a:lumMod val="50000"/>
                  </a:srgbClr>
                </a:solidFill>
                <a:latin typeface="Arial" charset="0"/>
                <a:ea typeface="ヒラギノ角ゴ Pro W3" pitchFamily="-64" charset="-128"/>
                <a:cs typeface="Arial" pitchFamily="34" charset="0"/>
              </a:rPr>
              <a:t>Issuance</a:t>
            </a:r>
            <a:endParaRPr lang="fr-FR" sz="900" b="1" kern="1200" dirty="0">
              <a:solidFill>
                <a:srgbClr val="585858">
                  <a:lumMod val="50000"/>
                </a:srgbClr>
              </a:solidFill>
              <a:latin typeface="Arial" charset="0"/>
              <a:ea typeface="ヒラギノ角ゴ Pro W3" pitchFamily="-64" charset="-128"/>
              <a:cs typeface="Arial" pitchFamily="34" charset="0"/>
            </a:endParaRPr>
          </a:p>
          <a:p>
            <a:pPr algn="ctr" eaLnBrk="0" fontAlgn="base" hangingPunct="0">
              <a:spcAft>
                <a:spcPct val="0"/>
              </a:spcAft>
              <a:buClrTx/>
              <a:buFontTx/>
              <a:buNone/>
            </a:pPr>
            <a:r>
              <a:rPr lang="fr-FR" sz="900" b="1" kern="1200" dirty="0">
                <a:solidFill>
                  <a:srgbClr val="585858">
                    <a:lumMod val="50000"/>
                  </a:srgbClr>
                </a:solidFill>
                <a:latin typeface="Arial" charset="0"/>
                <a:ea typeface="ヒラギノ角ゴ Pro W3" pitchFamily="-64" charset="-128"/>
                <a:cs typeface="Arial" pitchFamily="34" charset="0"/>
              </a:rPr>
              <a:t>CSD Services</a:t>
            </a:r>
          </a:p>
        </p:txBody>
      </p:sp>
      <p:sp>
        <p:nvSpPr>
          <p:cNvPr id="44" name="Cube 31">
            <a:extLst>
              <a:ext uri="{FF2B5EF4-FFF2-40B4-BE49-F238E27FC236}">
                <a16:creationId xmlns:a16="http://schemas.microsoft.com/office/drawing/2014/main" id="{D0B97B5C-FFA2-AEC5-6FD2-73AEBA6D7CCD}"/>
              </a:ext>
            </a:extLst>
          </p:cNvPr>
          <p:cNvSpPr/>
          <p:nvPr/>
        </p:nvSpPr>
        <p:spPr bwMode="auto">
          <a:xfrm>
            <a:off x="5213275" y="2321006"/>
            <a:ext cx="720000" cy="306735"/>
          </a:xfrm>
          <a:prstGeom prst="cube">
            <a:avLst>
              <a:gd name="adj" fmla="val 8126"/>
            </a:avLst>
          </a:prstGeom>
          <a:solidFill>
            <a:srgbClr val="DEAC8A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fr-FR" sz="900" b="1" kern="1200" dirty="0">
                <a:solidFill>
                  <a:srgbClr val="585858">
                    <a:lumMod val="50000"/>
                  </a:srgbClr>
                </a:solidFill>
                <a:latin typeface="Arial" charset="0"/>
                <a:ea typeface="ヒラギノ角ゴ Pro W3" pitchFamily="-64" charset="-128"/>
                <a:cs typeface="Arial" pitchFamily="34" charset="0"/>
              </a:rPr>
              <a:t>Trading</a:t>
            </a:r>
          </a:p>
        </p:txBody>
      </p:sp>
      <p:sp>
        <p:nvSpPr>
          <p:cNvPr id="45" name="Cube 30">
            <a:extLst>
              <a:ext uri="{FF2B5EF4-FFF2-40B4-BE49-F238E27FC236}">
                <a16:creationId xmlns:a16="http://schemas.microsoft.com/office/drawing/2014/main" id="{D5891E90-0C5B-6E59-58DD-672238520113}"/>
              </a:ext>
            </a:extLst>
          </p:cNvPr>
          <p:cNvSpPr/>
          <p:nvPr/>
        </p:nvSpPr>
        <p:spPr bwMode="auto">
          <a:xfrm>
            <a:off x="5164555" y="2363374"/>
            <a:ext cx="720000" cy="306735"/>
          </a:xfrm>
          <a:prstGeom prst="cube">
            <a:avLst>
              <a:gd name="adj" fmla="val 8126"/>
            </a:avLst>
          </a:prstGeom>
          <a:solidFill>
            <a:srgbClr val="DEAC8A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fr-FR" sz="900" b="1" kern="1200" dirty="0">
                <a:solidFill>
                  <a:srgbClr val="585858">
                    <a:lumMod val="50000"/>
                  </a:srgbClr>
                </a:solidFill>
                <a:latin typeface="Arial" charset="0"/>
                <a:ea typeface="ヒラギノ角ゴ Pro W3" pitchFamily="-64" charset="-128"/>
                <a:cs typeface="Arial" pitchFamily="34" charset="0"/>
              </a:rPr>
              <a:t>Trading</a:t>
            </a:r>
          </a:p>
        </p:txBody>
      </p:sp>
      <p:sp>
        <p:nvSpPr>
          <p:cNvPr id="46" name="Cube 26">
            <a:extLst>
              <a:ext uri="{FF2B5EF4-FFF2-40B4-BE49-F238E27FC236}">
                <a16:creationId xmlns:a16="http://schemas.microsoft.com/office/drawing/2014/main" id="{5DA88F9E-1B76-4131-A313-5FCF781EA8B3}"/>
              </a:ext>
            </a:extLst>
          </p:cNvPr>
          <p:cNvSpPr/>
          <p:nvPr/>
        </p:nvSpPr>
        <p:spPr bwMode="auto">
          <a:xfrm>
            <a:off x="4583939" y="1864056"/>
            <a:ext cx="756000" cy="306735"/>
          </a:xfrm>
          <a:prstGeom prst="cube">
            <a:avLst>
              <a:gd name="adj" fmla="val 9064"/>
            </a:avLst>
          </a:prstGeom>
          <a:solidFill>
            <a:srgbClr val="EAC568">
              <a:lumMod val="75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900" b="1" i="0" u="none" strike="noStrike" kern="1200" cap="none" spc="0" normalizeH="0" baseline="0" noProof="0" dirty="0">
                <a:ln>
                  <a:noFill/>
                </a:ln>
                <a:solidFill>
                  <a:srgbClr val="585858">
                    <a:lumMod val="50000"/>
                  </a:srgbClr>
                </a:solidFill>
                <a:effectLst/>
                <a:uLnTx/>
                <a:uFillTx/>
                <a:latin typeface="Arial" charset="0"/>
                <a:ea typeface="ヒラギノ角ゴ Pro W3" pitchFamily="-64" charset="-128"/>
                <a:cs typeface="Arial" pitchFamily="34" charset="0"/>
              </a:rPr>
              <a:t>Clearing</a:t>
            </a:r>
          </a:p>
        </p:txBody>
      </p:sp>
      <p:sp>
        <p:nvSpPr>
          <p:cNvPr id="47" name="Cube 27">
            <a:extLst>
              <a:ext uri="{FF2B5EF4-FFF2-40B4-BE49-F238E27FC236}">
                <a16:creationId xmlns:a16="http://schemas.microsoft.com/office/drawing/2014/main" id="{83BE23C5-A8B2-822C-C2F3-CF461C7505DC}"/>
              </a:ext>
            </a:extLst>
          </p:cNvPr>
          <p:cNvSpPr/>
          <p:nvPr/>
        </p:nvSpPr>
        <p:spPr bwMode="auto">
          <a:xfrm>
            <a:off x="4534198" y="1906136"/>
            <a:ext cx="756000" cy="306735"/>
          </a:xfrm>
          <a:prstGeom prst="cube">
            <a:avLst>
              <a:gd name="adj" fmla="val 9064"/>
            </a:avLst>
          </a:prstGeom>
          <a:solidFill>
            <a:srgbClr val="EAC568">
              <a:lumMod val="75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900" b="1" i="0" u="none" strike="noStrike" kern="1200" cap="none" spc="0" normalizeH="0" baseline="0" noProof="0" dirty="0">
                <a:ln>
                  <a:noFill/>
                </a:ln>
                <a:solidFill>
                  <a:srgbClr val="585858">
                    <a:lumMod val="50000"/>
                  </a:srgbClr>
                </a:solidFill>
                <a:effectLst/>
                <a:uLnTx/>
                <a:uFillTx/>
                <a:latin typeface="Arial" charset="0"/>
                <a:ea typeface="ヒラギノ角ゴ Pro W3" pitchFamily="-64" charset="-128"/>
                <a:cs typeface="Arial" pitchFamily="34" charset="0"/>
              </a:rPr>
              <a:t>Clearing</a:t>
            </a:r>
          </a:p>
        </p:txBody>
      </p:sp>
      <p:sp>
        <p:nvSpPr>
          <p:cNvPr id="48" name="Cube 12">
            <a:extLst>
              <a:ext uri="{FF2B5EF4-FFF2-40B4-BE49-F238E27FC236}">
                <a16:creationId xmlns:a16="http://schemas.microsoft.com/office/drawing/2014/main" id="{5CC4A3BE-6E4F-34D8-5B46-7F47237A0502}"/>
              </a:ext>
            </a:extLst>
          </p:cNvPr>
          <p:cNvSpPr/>
          <p:nvPr/>
        </p:nvSpPr>
        <p:spPr bwMode="auto">
          <a:xfrm>
            <a:off x="2870296" y="2163467"/>
            <a:ext cx="1205176" cy="467736"/>
          </a:xfrm>
          <a:prstGeom prst="cube">
            <a:avLst>
              <a:gd name="adj" fmla="val 6499"/>
            </a:avLst>
          </a:prstGeom>
          <a:gradFill>
            <a:gsLst>
              <a:gs pos="0">
                <a:srgbClr val="003399">
                  <a:lumMod val="20000"/>
                  <a:lumOff val="80000"/>
                </a:srgbClr>
              </a:gs>
              <a:gs pos="100000">
                <a:srgbClr val="B8CFFF"/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900" b="1" i="0" u="none" strike="noStrike" kern="1200" cap="none" spc="0" normalizeH="0" baseline="0" noProof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Arial" charset="0"/>
                <a:ea typeface="ヒラギノ角ゴ Pro W3" pitchFamily="-64" charset="-128"/>
                <a:cs typeface="Arial" pitchFamily="34" charset="0"/>
              </a:rPr>
              <a:t>Central bank money settlement</a:t>
            </a:r>
            <a:endParaRPr kumimoji="0" lang="fr-FR" sz="900" b="1" i="0" u="none" strike="noStrike" kern="1200" cap="none" spc="0" normalizeH="0" baseline="0" noProof="0" dirty="0">
              <a:ln>
                <a:noFill/>
              </a:ln>
              <a:solidFill>
                <a:srgbClr val="585858"/>
              </a:solidFill>
              <a:effectLst/>
              <a:uLnTx/>
              <a:uFillTx/>
              <a:latin typeface="Arial" charset="0"/>
              <a:ea typeface="ヒラギノ角ゴ Pro W3" pitchFamily="-64" charset="-128"/>
              <a:cs typeface="Arial" pitchFamily="34" charset="0"/>
            </a:endParaRPr>
          </a:p>
        </p:txBody>
      </p:sp>
      <p:pic>
        <p:nvPicPr>
          <p:cNvPr id="49" name="Picture 1" descr="E:\Icon set_test\EMF\EMF artboards outline-01.emf">
            <a:extLst>
              <a:ext uri="{FF2B5EF4-FFF2-40B4-BE49-F238E27FC236}">
                <a16:creationId xmlns:a16="http://schemas.microsoft.com/office/drawing/2014/main" id="{AF7ACA52-A148-44CD-156E-982C175A64E8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5913" y="1512279"/>
            <a:ext cx="496390" cy="567400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Cube 100">
            <a:extLst>
              <a:ext uri="{FF2B5EF4-FFF2-40B4-BE49-F238E27FC236}">
                <a16:creationId xmlns:a16="http://schemas.microsoft.com/office/drawing/2014/main" id="{070F355E-57D1-8C78-EB4C-BEF79D1AC456}"/>
              </a:ext>
            </a:extLst>
          </p:cNvPr>
          <p:cNvSpPr/>
          <p:nvPr/>
        </p:nvSpPr>
        <p:spPr bwMode="auto">
          <a:xfrm>
            <a:off x="3810346" y="3686861"/>
            <a:ext cx="925966" cy="306735"/>
          </a:xfrm>
          <a:prstGeom prst="cube">
            <a:avLst>
              <a:gd name="adj" fmla="val 9532"/>
            </a:avLst>
          </a:prstGeom>
          <a:solidFill>
            <a:srgbClr val="CEA46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fr-FR" sz="900" b="1" kern="1200" dirty="0" err="1">
                <a:solidFill>
                  <a:srgbClr val="585858">
                    <a:lumMod val="50000"/>
                  </a:srgbClr>
                </a:solidFill>
                <a:latin typeface="Arial" charset="0"/>
                <a:ea typeface="ヒラギノ角ゴ Pro W3" pitchFamily="-64" charset="-128"/>
                <a:cs typeface="Arial" pitchFamily="34" charset="0"/>
              </a:rPr>
              <a:t>Custody</a:t>
            </a:r>
            <a:endParaRPr lang="fr-FR" sz="900" b="1" kern="1200" dirty="0">
              <a:solidFill>
                <a:srgbClr val="585858">
                  <a:lumMod val="50000"/>
                </a:srgbClr>
              </a:solidFill>
              <a:latin typeface="Arial" charset="0"/>
              <a:ea typeface="ヒラギノ角ゴ Pro W3" pitchFamily="-64" charset="-128"/>
              <a:cs typeface="Arial" pitchFamily="34" charset="0"/>
            </a:endParaRPr>
          </a:p>
        </p:txBody>
      </p:sp>
      <p:sp>
        <p:nvSpPr>
          <p:cNvPr id="51" name="Cube 104">
            <a:extLst>
              <a:ext uri="{FF2B5EF4-FFF2-40B4-BE49-F238E27FC236}">
                <a16:creationId xmlns:a16="http://schemas.microsoft.com/office/drawing/2014/main" id="{BCFC28B3-A415-E0DB-726E-6808390D10DA}"/>
              </a:ext>
            </a:extLst>
          </p:cNvPr>
          <p:cNvSpPr/>
          <p:nvPr/>
        </p:nvSpPr>
        <p:spPr bwMode="auto">
          <a:xfrm>
            <a:off x="4714283" y="3001916"/>
            <a:ext cx="972954" cy="394335"/>
          </a:xfrm>
          <a:prstGeom prst="cube">
            <a:avLst>
              <a:gd name="adj" fmla="val 7530"/>
            </a:avLst>
          </a:prstGeom>
          <a:solidFill>
            <a:srgbClr val="ADD1B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Aft>
                <a:spcPct val="0"/>
              </a:spcAft>
              <a:buClrTx/>
              <a:buFontTx/>
              <a:buNone/>
            </a:pPr>
            <a:r>
              <a:rPr lang="fr-FR" sz="900" b="1" kern="1200" dirty="0" err="1">
                <a:solidFill>
                  <a:srgbClr val="585858">
                    <a:lumMod val="50000"/>
                  </a:srgbClr>
                </a:solidFill>
                <a:latin typeface="Arial" charset="0"/>
                <a:ea typeface="ヒラギノ角ゴ Pro W3" pitchFamily="-64" charset="-128"/>
                <a:cs typeface="Arial" pitchFamily="34" charset="0"/>
              </a:rPr>
              <a:t>Issuance</a:t>
            </a:r>
            <a:endParaRPr lang="fr-FR" sz="900" b="1" kern="1200" dirty="0">
              <a:solidFill>
                <a:srgbClr val="585858">
                  <a:lumMod val="50000"/>
                </a:srgbClr>
              </a:solidFill>
              <a:latin typeface="Arial" charset="0"/>
              <a:ea typeface="ヒラギノ角ゴ Pro W3" pitchFamily="-64" charset="-128"/>
              <a:cs typeface="Arial" pitchFamily="34" charset="0"/>
            </a:endParaRPr>
          </a:p>
          <a:p>
            <a:pPr algn="ctr" eaLnBrk="0" fontAlgn="base" hangingPunct="0">
              <a:spcAft>
                <a:spcPct val="0"/>
              </a:spcAft>
              <a:buClrTx/>
              <a:buFontTx/>
              <a:buNone/>
            </a:pPr>
            <a:r>
              <a:rPr lang="fr-FR" sz="900" b="1" kern="1200" dirty="0">
                <a:solidFill>
                  <a:srgbClr val="585858">
                    <a:lumMod val="50000"/>
                  </a:srgbClr>
                </a:solidFill>
                <a:latin typeface="Arial" charset="0"/>
                <a:ea typeface="ヒラギノ角ゴ Pro W3" pitchFamily="-64" charset="-128"/>
                <a:cs typeface="Arial" pitchFamily="34" charset="0"/>
              </a:rPr>
              <a:t>CSD Services</a:t>
            </a:r>
          </a:p>
        </p:txBody>
      </p:sp>
      <p:sp>
        <p:nvSpPr>
          <p:cNvPr id="52" name="Cube 108">
            <a:extLst>
              <a:ext uri="{FF2B5EF4-FFF2-40B4-BE49-F238E27FC236}">
                <a16:creationId xmlns:a16="http://schemas.microsoft.com/office/drawing/2014/main" id="{6D19D089-9E63-A0E6-20E3-A17E29AB797C}"/>
              </a:ext>
            </a:extLst>
          </p:cNvPr>
          <p:cNvSpPr/>
          <p:nvPr/>
        </p:nvSpPr>
        <p:spPr bwMode="auto">
          <a:xfrm>
            <a:off x="2890403" y="3021492"/>
            <a:ext cx="952402" cy="450943"/>
          </a:xfrm>
          <a:prstGeom prst="cube">
            <a:avLst>
              <a:gd name="adj" fmla="val 7182"/>
            </a:avLst>
          </a:prstGeom>
          <a:solidFill>
            <a:srgbClr val="AF7598">
              <a:lumMod val="60000"/>
              <a:lumOff val="40000"/>
            </a:srgbClr>
          </a:soli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900" b="1" i="0" u="none" strike="noStrike" kern="1200" cap="none" spc="0" normalizeH="0" baseline="0" noProof="0" dirty="0">
                <a:ln>
                  <a:noFill/>
                </a:ln>
                <a:solidFill>
                  <a:srgbClr val="585858">
                    <a:lumMod val="50000"/>
                  </a:srgbClr>
                </a:solidFill>
                <a:effectLst/>
                <a:uLnTx/>
                <a:uFillTx/>
                <a:latin typeface="Arial" charset="0"/>
                <a:ea typeface="ヒラギノ角ゴ Pro W3" pitchFamily="-64" charset="-128"/>
                <a:cs typeface="Arial" pitchFamily="34" charset="0"/>
              </a:rPr>
              <a:t>Commercial </a:t>
            </a:r>
            <a:r>
              <a:rPr kumimoji="0" lang="fr-FR" sz="900" b="1" i="0" u="none" strike="noStrike" kern="1200" cap="none" spc="0" normalizeH="0" baseline="0" noProof="0" dirty="0" err="1">
                <a:ln>
                  <a:noFill/>
                </a:ln>
                <a:solidFill>
                  <a:srgbClr val="585858">
                    <a:lumMod val="50000"/>
                  </a:srgbClr>
                </a:solidFill>
                <a:effectLst/>
                <a:uLnTx/>
                <a:uFillTx/>
                <a:latin typeface="Arial" charset="0"/>
                <a:ea typeface="ヒラギノ角ゴ Pro W3" pitchFamily="-64" charset="-128"/>
                <a:cs typeface="Arial" pitchFamily="34" charset="0"/>
              </a:rPr>
              <a:t>bank</a:t>
            </a:r>
            <a:r>
              <a:rPr kumimoji="0" lang="fr-FR" sz="900" b="1" i="0" u="none" strike="noStrike" kern="1200" cap="none" spc="0" normalizeH="0" baseline="0" noProof="0" dirty="0">
                <a:ln>
                  <a:noFill/>
                </a:ln>
                <a:solidFill>
                  <a:srgbClr val="585858">
                    <a:lumMod val="50000"/>
                  </a:srgbClr>
                </a:solidFill>
                <a:effectLst/>
                <a:uLnTx/>
                <a:uFillTx/>
                <a:latin typeface="Arial" charset="0"/>
                <a:ea typeface="ヒラギノ角ゴ Pro W3" pitchFamily="-64" charset="-128"/>
                <a:cs typeface="Arial" pitchFamily="34" charset="0"/>
              </a:rPr>
              <a:t> money</a:t>
            </a:r>
          </a:p>
        </p:txBody>
      </p:sp>
      <p:sp>
        <p:nvSpPr>
          <p:cNvPr id="53" name="Cube 113">
            <a:extLst>
              <a:ext uri="{FF2B5EF4-FFF2-40B4-BE49-F238E27FC236}">
                <a16:creationId xmlns:a16="http://schemas.microsoft.com/office/drawing/2014/main" id="{9F2A078A-9349-FBA7-CAE1-ECC474DEFD7A}"/>
              </a:ext>
            </a:extLst>
          </p:cNvPr>
          <p:cNvSpPr/>
          <p:nvPr/>
        </p:nvSpPr>
        <p:spPr bwMode="auto">
          <a:xfrm>
            <a:off x="4483694" y="1949360"/>
            <a:ext cx="756000" cy="306735"/>
          </a:xfrm>
          <a:prstGeom prst="cube">
            <a:avLst>
              <a:gd name="adj" fmla="val 9064"/>
            </a:avLst>
          </a:prstGeom>
          <a:solidFill>
            <a:srgbClr val="EAC568">
              <a:lumMod val="75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900" b="1" i="0" u="none" strike="noStrike" kern="1200" cap="none" spc="0" normalizeH="0" baseline="0" noProof="0" dirty="0">
                <a:ln>
                  <a:noFill/>
                </a:ln>
                <a:solidFill>
                  <a:srgbClr val="585858">
                    <a:lumMod val="50000"/>
                  </a:srgbClr>
                </a:solidFill>
                <a:effectLst/>
                <a:uLnTx/>
                <a:uFillTx/>
                <a:latin typeface="Arial" charset="0"/>
                <a:ea typeface="ヒラギノ角ゴ Pro W3" pitchFamily="-64" charset="-128"/>
                <a:cs typeface="Arial" pitchFamily="34" charset="0"/>
              </a:rPr>
              <a:t>Clearing</a:t>
            </a:r>
          </a:p>
        </p:txBody>
      </p:sp>
      <p:sp>
        <p:nvSpPr>
          <p:cNvPr id="54" name="Cube 117">
            <a:extLst>
              <a:ext uri="{FF2B5EF4-FFF2-40B4-BE49-F238E27FC236}">
                <a16:creationId xmlns:a16="http://schemas.microsoft.com/office/drawing/2014/main" id="{41522D2B-1230-32FE-9074-E68FD5250CF2}"/>
              </a:ext>
            </a:extLst>
          </p:cNvPr>
          <p:cNvSpPr/>
          <p:nvPr/>
        </p:nvSpPr>
        <p:spPr bwMode="auto">
          <a:xfrm>
            <a:off x="5106803" y="2403052"/>
            <a:ext cx="720000" cy="306735"/>
          </a:xfrm>
          <a:prstGeom prst="cube">
            <a:avLst>
              <a:gd name="adj" fmla="val 8126"/>
            </a:avLst>
          </a:prstGeom>
          <a:solidFill>
            <a:srgbClr val="DEAC8A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fr-FR" sz="900" b="1" kern="1200" dirty="0">
                <a:solidFill>
                  <a:srgbClr val="585858">
                    <a:lumMod val="50000"/>
                  </a:srgbClr>
                </a:solidFill>
                <a:latin typeface="Arial" charset="0"/>
                <a:ea typeface="ヒラギノ角ゴ Pro W3" pitchFamily="-64" charset="-128"/>
                <a:cs typeface="Arial" pitchFamily="34" charset="0"/>
              </a:rPr>
              <a:t>Trading</a:t>
            </a:r>
          </a:p>
        </p:txBody>
      </p:sp>
      <p:cxnSp>
        <p:nvCxnSpPr>
          <p:cNvPr id="55" name="Connecteur en angle 75">
            <a:extLst>
              <a:ext uri="{FF2B5EF4-FFF2-40B4-BE49-F238E27FC236}">
                <a16:creationId xmlns:a16="http://schemas.microsoft.com/office/drawing/2014/main" id="{0F1A8C61-3DEF-4B38-E113-7C34DD6ADFEC}"/>
              </a:ext>
            </a:extLst>
          </p:cNvPr>
          <p:cNvCxnSpPr>
            <a:cxnSpLocks/>
            <a:stCxn id="51" idx="3"/>
            <a:endCxn id="53" idx="2"/>
          </p:cNvCxnSpPr>
          <p:nvPr/>
        </p:nvCxnSpPr>
        <p:spPr bwMode="auto">
          <a:xfrm rot="5400000" flipH="1">
            <a:off x="4194993" y="2405331"/>
            <a:ext cx="1279622" cy="702219"/>
          </a:xfrm>
          <a:prstGeom prst="bentConnector4">
            <a:avLst>
              <a:gd name="adj1" fmla="val -6068"/>
              <a:gd name="adj2" fmla="val 131940"/>
            </a:avLst>
          </a:prstGeom>
          <a:solidFill>
            <a:srgbClr val="003399"/>
          </a:solidFill>
          <a:ln w="12700" cap="flat" cmpd="sng" algn="ctr">
            <a:solidFill>
              <a:srgbClr val="585858">
                <a:lumMod val="75000"/>
              </a:srgbClr>
            </a:solidFill>
            <a:prstDash val="solid"/>
            <a:round/>
            <a:headEnd type="oval" w="med" len="med"/>
            <a:tailEnd type="oval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56" name="Connecteur en angle 126">
            <a:extLst>
              <a:ext uri="{FF2B5EF4-FFF2-40B4-BE49-F238E27FC236}">
                <a16:creationId xmlns:a16="http://schemas.microsoft.com/office/drawing/2014/main" id="{F942EB22-E380-63B0-116E-9A2DB4A26A8B}"/>
              </a:ext>
            </a:extLst>
          </p:cNvPr>
          <p:cNvCxnSpPr>
            <a:cxnSpLocks/>
            <a:stCxn id="52" idx="4"/>
            <a:endCxn id="48" idx="5"/>
          </p:cNvCxnSpPr>
          <p:nvPr/>
        </p:nvCxnSpPr>
        <p:spPr bwMode="auto">
          <a:xfrm flipV="1">
            <a:off x="3810418" y="2382136"/>
            <a:ext cx="265054" cy="881021"/>
          </a:xfrm>
          <a:prstGeom prst="bentConnector3">
            <a:avLst>
              <a:gd name="adj1" fmla="val 168889"/>
            </a:avLst>
          </a:prstGeom>
          <a:solidFill>
            <a:srgbClr val="003399"/>
          </a:solidFill>
          <a:ln w="12700" cap="flat" cmpd="sng" algn="ctr">
            <a:solidFill>
              <a:srgbClr val="585858">
                <a:lumMod val="75000"/>
              </a:srgbClr>
            </a:solidFill>
            <a:prstDash val="solid"/>
            <a:round/>
            <a:headEnd type="oval" w="med" len="med"/>
            <a:tailEnd type="oval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57" name="Connecteur en angle 76">
            <a:extLst>
              <a:ext uri="{FF2B5EF4-FFF2-40B4-BE49-F238E27FC236}">
                <a16:creationId xmlns:a16="http://schemas.microsoft.com/office/drawing/2014/main" id="{5D8AE654-5F9D-F671-692C-133AFF2C97BC}"/>
              </a:ext>
            </a:extLst>
          </p:cNvPr>
          <p:cNvCxnSpPr>
            <a:cxnSpLocks/>
            <a:stCxn id="50" idx="1"/>
            <a:endCxn id="54" idx="2"/>
          </p:cNvCxnSpPr>
          <p:nvPr/>
        </p:nvCxnSpPr>
        <p:spPr bwMode="auto">
          <a:xfrm rot="5400000" flipH="1" flipV="1">
            <a:off x="4109148" y="2718445"/>
            <a:ext cx="1147217" cy="848093"/>
          </a:xfrm>
          <a:prstGeom prst="bentConnector2">
            <a:avLst/>
          </a:prstGeom>
          <a:solidFill>
            <a:srgbClr val="003399"/>
          </a:solidFill>
          <a:ln w="9525" cap="flat" cmpd="sng" algn="ctr">
            <a:solidFill>
              <a:srgbClr val="003399"/>
            </a:solidFill>
            <a:prstDash val="solid"/>
            <a:round/>
            <a:headEnd type="oval" w="med" len="med"/>
            <a:tailEnd type="oval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58" name="Connecteur en angle 205">
            <a:extLst>
              <a:ext uri="{FF2B5EF4-FFF2-40B4-BE49-F238E27FC236}">
                <a16:creationId xmlns:a16="http://schemas.microsoft.com/office/drawing/2014/main" id="{1C60F3F0-7C5C-2583-2830-D9CFB0E7458A}"/>
              </a:ext>
            </a:extLst>
          </p:cNvPr>
          <p:cNvCxnSpPr>
            <a:cxnSpLocks/>
            <a:stCxn id="50" idx="1"/>
            <a:endCxn id="54" idx="2"/>
          </p:cNvCxnSpPr>
          <p:nvPr/>
        </p:nvCxnSpPr>
        <p:spPr bwMode="auto">
          <a:xfrm rot="5400000" flipH="1" flipV="1">
            <a:off x="4109148" y="2718445"/>
            <a:ext cx="1147217" cy="848093"/>
          </a:xfrm>
          <a:prstGeom prst="bentConnector2">
            <a:avLst/>
          </a:prstGeom>
          <a:solidFill>
            <a:srgbClr val="003399"/>
          </a:solidFill>
          <a:ln w="12700" cap="flat" cmpd="sng" algn="ctr">
            <a:solidFill>
              <a:srgbClr val="585858">
                <a:lumMod val="75000"/>
              </a:srgbClr>
            </a:solidFill>
            <a:prstDash val="solid"/>
            <a:round/>
            <a:headEnd type="oval" w="med" len="med"/>
            <a:tailEnd type="oval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59" name="ZoneTexte 161">
            <a:extLst>
              <a:ext uri="{FF2B5EF4-FFF2-40B4-BE49-F238E27FC236}">
                <a16:creationId xmlns:a16="http://schemas.microsoft.com/office/drawing/2014/main" id="{DC0C93C5-A266-0FD6-4B5A-64131AD25353}"/>
              </a:ext>
            </a:extLst>
          </p:cNvPr>
          <p:cNvSpPr txBox="1"/>
          <p:nvPr/>
        </p:nvSpPr>
        <p:spPr>
          <a:xfrm>
            <a:off x="3858920" y="1355487"/>
            <a:ext cx="149017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FR" sz="1000" b="1" kern="1200" dirty="0" err="1">
                <a:solidFill>
                  <a:srgbClr val="003399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Issuers</a:t>
            </a:r>
            <a:endParaRPr lang="fr-FR" sz="1000" b="1" kern="1200" dirty="0">
              <a:solidFill>
                <a:srgbClr val="003399"/>
              </a:solidFill>
              <a:latin typeface="Verdana" panose="020B0604030504040204" pitchFamily="34" charset="0"/>
              <a:ea typeface="Verdana" panose="020B0604030504040204" pitchFamily="34" charset="0"/>
              <a:cs typeface="Arial" pitchFamily="34" charset="0"/>
            </a:endParaRPr>
          </a:p>
        </p:txBody>
      </p:sp>
      <p:sp>
        <p:nvSpPr>
          <p:cNvPr id="60" name="ZoneTexte 161">
            <a:extLst>
              <a:ext uri="{FF2B5EF4-FFF2-40B4-BE49-F238E27FC236}">
                <a16:creationId xmlns:a16="http://schemas.microsoft.com/office/drawing/2014/main" id="{187801AC-B866-2FA2-D667-FBFAEB4BE482}"/>
              </a:ext>
            </a:extLst>
          </p:cNvPr>
          <p:cNvSpPr txBox="1"/>
          <p:nvPr/>
        </p:nvSpPr>
        <p:spPr>
          <a:xfrm>
            <a:off x="3261263" y="4173922"/>
            <a:ext cx="149017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FR" sz="1000" b="1" kern="1200" dirty="0" err="1">
                <a:solidFill>
                  <a:srgbClr val="003399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Investors</a:t>
            </a:r>
            <a:endParaRPr lang="fr-FR" sz="1000" b="1" kern="1200" dirty="0">
              <a:solidFill>
                <a:srgbClr val="003399"/>
              </a:solidFill>
              <a:latin typeface="Verdana" panose="020B0604030504040204" pitchFamily="34" charset="0"/>
              <a:ea typeface="Verdana" panose="020B0604030504040204" pitchFamily="34" charset="0"/>
              <a:cs typeface="Arial" pitchFamily="34" charset="0"/>
            </a:endParaRPr>
          </a:p>
        </p:txBody>
      </p:sp>
      <p:sp>
        <p:nvSpPr>
          <p:cNvPr id="61" name="ZoneTexte 161">
            <a:extLst>
              <a:ext uri="{FF2B5EF4-FFF2-40B4-BE49-F238E27FC236}">
                <a16:creationId xmlns:a16="http://schemas.microsoft.com/office/drawing/2014/main" id="{6F8E8A39-B7DB-959C-D3BD-DD2D27AC5CA4}"/>
              </a:ext>
            </a:extLst>
          </p:cNvPr>
          <p:cNvSpPr txBox="1"/>
          <p:nvPr/>
        </p:nvSpPr>
        <p:spPr>
          <a:xfrm>
            <a:off x="922572" y="4176479"/>
            <a:ext cx="1441919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FR" sz="1000" b="1" kern="1200" dirty="0">
                <a:solidFill>
                  <a:srgbClr val="003399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Commercial </a:t>
            </a:r>
            <a:r>
              <a:rPr lang="fr-FR" sz="1000" b="1" kern="1200" dirty="0" err="1">
                <a:solidFill>
                  <a:srgbClr val="003399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banks</a:t>
            </a:r>
            <a:endParaRPr lang="fr-FR" sz="1000" b="1" kern="1200" dirty="0">
              <a:solidFill>
                <a:srgbClr val="003399"/>
              </a:solidFill>
              <a:latin typeface="Verdana" panose="020B0604030504040204" pitchFamily="34" charset="0"/>
              <a:ea typeface="Verdana" panose="020B0604030504040204" pitchFamily="34" charset="0"/>
              <a:cs typeface="Arial" pitchFamily="34" charset="0"/>
            </a:endParaRPr>
          </a:p>
        </p:txBody>
      </p:sp>
      <p:sp>
        <p:nvSpPr>
          <p:cNvPr id="62" name="ZoneTexte 161">
            <a:extLst>
              <a:ext uri="{FF2B5EF4-FFF2-40B4-BE49-F238E27FC236}">
                <a16:creationId xmlns:a16="http://schemas.microsoft.com/office/drawing/2014/main" id="{388C5988-37EB-5BD6-98DC-CFFBB9328592}"/>
              </a:ext>
            </a:extLst>
          </p:cNvPr>
          <p:cNvSpPr txBox="1"/>
          <p:nvPr/>
        </p:nvSpPr>
        <p:spPr>
          <a:xfrm>
            <a:off x="5701456" y="1387825"/>
            <a:ext cx="1463521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FR" sz="1000" b="1" kern="1200" dirty="0" err="1">
                <a:solidFill>
                  <a:srgbClr val="003399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FMIs</a:t>
            </a:r>
            <a:endParaRPr lang="fr-FR" sz="1000" b="1" kern="1200" dirty="0">
              <a:solidFill>
                <a:srgbClr val="003399"/>
              </a:solidFill>
              <a:latin typeface="Verdana" panose="020B0604030504040204" pitchFamily="34" charset="0"/>
              <a:ea typeface="Verdana" panose="020B0604030504040204" pitchFamily="34" charset="0"/>
              <a:cs typeface="Arial" pitchFamily="34" charset="0"/>
            </a:endParaRPr>
          </a:p>
        </p:txBody>
      </p:sp>
      <p:sp>
        <p:nvSpPr>
          <p:cNvPr id="63" name="ZoneTexte 161">
            <a:extLst>
              <a:ext uri="{FF2B5EF4-FFF2-40B4-BE49-F238E27FC236}">
                <a16:creationId xmlns:a16="http://schemas.microsoft.com/office/drawing/2014/main" id="{DE619507-AE9F-85CA-5AC0-F9D346455084}"/>
              </a:ext>
            </a:extLst>
          </p:cNvPr>
          <p:cNvSpPr txBox="1"/>
          <p:nvPr/>
        </p:nvSpPr>
        <p:spPr>
          <a:xfrm>
            <a:off x="6221465" y="4166814"/>
            <a:ext cx="1191706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FR" sz="1000" b="1" kern="1200" dirty="0">
                <a:solidFill>
                  <a:srgbClr val="003399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Asset managers</a:t>
            </a:r>
          </a:p>
        </p:txBody>
      </p:sp>
      <p:sp>
        <p:nvSpPr>
          <p:cNvPr id="64" name="ZoneTexte 161">
            <a:extLst>
              <a:ext uri="{FF2B5EF4-FFF2-40B4-BE49-F238E27FC236}">
                <a16:creationId xmlns:a16="http://schemas.microsoft.com/office/drawing/2014/main" id="{0B9FBEDE-2020-ABA8-3B87-7A92D64B4DFB}"/>
              </a:ext>
            </a:extLst>
          </p:cNvPr>
          <p:cNvSpPr txBox="1"/>
          <p:nvPr/>
        </p:nvSpPr>
        <p:spPr>
          <a:xfrm>
            <a:off x="1211119" y="1367362"/>
            <a:ext cx="149017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FR" sz="1000" b="1" kern="1200" dirty="0">
                <a:solidFill>
                  <a:srgbClr val="003399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ECB/NCBs</a:t>
            </a:r>
          </a:p>
        </p:txBody>
      </p:sp>
      <p:pic>
        <p:nvPicPr>
          <p:cNvPr id="65" name="Picture 37">
            <a:extLst>
              <a:ext uri="{FF2B5EF4-FFF2-40B4-BE49-F238E27FC236}">
                <a16:creationId xmlns:a16="http://schemas.microsoft.com/office/drawing/2014/main" id="{D1879E32-F8F3-5B01-BEE8-296641B8048C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rgbClr val="003399">
                <a:shade val="45000"/>
                <a:satMod val="135000"/>
              </a:srgbClr>
              <a:prstClr val="white"/>
            </a:duotone>
          </a:blip>
          <a:stretch>
            <a:fillRect/>
          </a:stretch>
        </p:blipFill>
        <p:spPr>
          <a:xfrm>
            <a:off x="4441941" y="3990938"/>
            <a:ext cx="514171" cy="514171"/>
          </a:xfrm>
          <a:prstGeom prst="rect">
            <a:avLst/>
          </a:prstGeom>
        </p:spPr>
      </p:pic>
      <p:pic>
        <p:nvPicPr>
          <p:cNvPr id="66" name="Picture 44">
            <a:extLst>
              <a:ext uri="{FF2B5EF4-FFF2-40B4-BE49-F238E27FC236}">
                <a16:creationId xmlns:a16="http://schemas.microsoft.com/office/drawing/2014/main" id="{730B94FE-9138-71E3-6F10-3238596D2333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rgbClr val="003399">
                <a:shade val="45000"/>
                <a:satMod val="135000"/>
              </a:srgbClr>
              <a:prstClr val="white"/>
            </a:duotone>
          </a:blip>
          <a:stretch>
            <a:fillRect/>
          </a:stretch>
        </p:blipFill>
        <p:spPr>
          <a:xfrm>
            <a:off x="2415913" y="3823641"/>
            <a:ext cx="414544" cy="414544"/>
          </a:xfrm>
          <a:prstGeom prst="rect">
            <a:avLst/>
          </a:prstGeom>
        </p:spPr>
      </p:pic>
      <p:pic>
        <p:nvPicPr>
          <p:cNvPr id="67" name="Picture 46">
            <a:extLst>
              <a:ext uri="{FF2B5EF4-FFF2-40B4-BE49-F238E27FC236}">
                <a16:creationId xmlns:a16="http://schemas.microsoft.com/office/drawing/2014/main" id="{395A6E5F-EDE4-1E3E-08BD-D9FB005B8E3B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rgbClr val="003399">
                <a:shade val="45000"/>
                <a:satMod val="135000"/>
              </a:srgbClr>
              <a:prstClr val="white"/>
            </a:duotone>
          </a:blip>
          <a:stretch>
            <a:fillRect/>
          </a:stretch>
        </p:blipFill>
        <p:spPr>
          <a:xfrm>
            <a:off x="5667389" y="1488146"/>
            <a:ext cx="529277" cy="529277"/>
          </a:xfrm>
          <a:prstGeom prst="rect">
            <a:avLst/>
          </a:prstGeom>
        </p:spPr>
      </p:pic>
      <p:pic>
        <p:nvPicPr>
          <p:cNvPr id="68" name="Picture 48">
            <a:extLst>
              <a:ext uri="{FF2B5EF4-FFF2-40B4-BE49-F238E27FC236}">
                <a16:creationId xmlns:a16="http://schemas.microsoft.com/office/drawing/2014/main" id="{11D65C0F-A2D7-FC68-CCDF-E8F190F89CBB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rgbClr val="003399">
                <a:shade val="45000"/>
                <a:satMod val="135000"/>
              </a:srgbClr>
              <a:prstClr val="white"/>
            </a:duotone>
          </a:blip>
          <a:stretch>
            <a:fillRect/>
          </a:stretch>
        </p:blipFill>
        <p:spPr>
          <a:xfrm>
            <a:off x="5607492" y="3971571"/>
            <a:ext cx="472746" cy="472746"/>
          </a:xfrm>
          <a:prstGeom prst="rect">
            <a:avLst/>
          </a:prstGeom>
        </p:spPr>
      </p:pic>
      <p:pic>
        <p:nvPicPr>
          <p:cNvPr id="69" name="Picture 50">
            <a:extLst>
              <a:ext uri="{FF2B5EF4-FFF2-40B4-BE49-F238E27FC236}">
                <a16:creationId xmlns:a16="http://schemas.microsoft.com/office/drawing/2014/main" id="{86BBAA15-763A-AEFD-F592-F0CAED61276B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rgbClr val="003399">
                <a:shade val="45000"/>
                <a:satMod val="135000"/>
              </a:srgbClr>
              <a:prstClr val="white"/>
            </a:duotone>
          </a:blip>
          <a:stretch>
            <a:fillRect/>
          </a:stretch>
        </p:blipFill>
        <p:spPr>
          <a:xfrm>
            <a:off x="3851361" y="1377270"/>
            <a:ext cx="529277" cy="529277"/>
          </a:xfrm>
          <a:prstGeom prst="rect">
            <a:avLst/>
          </a:prstGeom>
        </p:spPr>
      </p:pic>
      <p:sp>
        <p:nvSpPr>
          <p:cNvPr id="70" name="Arrow: Bent 55">
            <a:extLst>
              <a:ext uri="{FF2B5EF4-FFF2-40B4-BE49-F238E27FC236}">
                <a16:creationId xmlns:a16="http://schemas.microsoft.com/office/drawing/2014/main" id="{27167D6D-78AB-9D24-E084-6D367672F321}"/>
              </a:ext>
            </a:extLst>
          </p:cNvPr>
          <p:cNvSpPr/>
          <p:nvPr/>
        </p:nvSpPr>
        <p:spPr bwMode="auto">
          <a:xfrm>
            <a:off x="5038183" y="930494"/>
            <a:ext cx="569309" cy="824713"/>
          </a:xfrm>
          <a:prstGeom prst="bentArrow">
            <a:avLst>
              <a:gd name="adj1" fmla="val 4170"/>
              <a:gd name="adj2" fmla="val 7518"/>
              <a:gd name="adj3" fmla="val 16073"/>
              <a:gd name="adj4" fmla="val 43750"/>
            </a:avLst>
          </a:prstGeom>
          <a:solidFill>
            <a:srgbClr val="FFFFFF">
              <a:lumMod val="75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585858"/>
              </a:solidFill>
              <a:effectLst/>
              <a:uLnTx/>
              <a:uFillTx/>
              <a:latin typeface="Arial" charset="0"/>
              <a:ea typeface="ヒラギノ角ゴ Pro W3" pitchFamily="-64" charset="-128"/>
              <a:cs typeface="Arial" pitchFamily="34" charset="0"/>
            </a:endParaRPr>
          </a:p>
        </p:txBody>
      </p:sp>
      <p:sp>
        <p:nvSpPr>
          <p:cNvPr id="71" name="Rectangle: Rounded Corners 56">
            <a:extLst>
              <a:ext uri="{FF2B5EF4-FFF2-40B4-BE49-F238E27FC236}">
                <a16:creationId xmlns:a16="http://schemas.microsoft.com/office/drawing/2014/main" id="{84B40D04-063A-C3B7-1C0F-C66C3AEF374D}"/>
              </a:ext>
            </a:extLst>
          </p:cNvPr>
          <p:cNvSpPr/>
          <p:nvPr/>
        </p:nvSpPr>
        <p:spPr bwMode="auto">
          <a:xfrm>
            <a:off x="5607492" y="636217"/>
            <a:ext cx="3400720" cy="653556"/>
          </a:xfrm>
          <a:prstGeom prst="roundRect">
            <a:avLst>
              <a:gd name="adj" fmla="val 9594"/>
            </a:avLst>
          </a:prstGeom>
          <a:solidFill>
            <a:srgbClr val="FFFFFF"/>
          </a:solidFill>
          <a:ln w="9525" cap="flat" cmpd="sng" algn="ctr">
            <a:solidFill>
              <a:srgbClr val="BFBFB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Key question: </a:t>
            </a: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Single ledger, interoperable ledgers, or both?</a:t>
            </a: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Approach of Appia: </a:t>
            </a: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Outcome-driven exploration</a:t>
            </a:r>
            <a:endParaRPr kumimoji="0" lang="en-US" sz="900" b="1" i="0" u="none" strike="sng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Arial" pitchFamily="34" charset="0"/>
            </a:endParaRPr>
          </a:p>
        </p:txBody>
      </p:sp>
      <p:sp>
        <p:nvSpPr>
          <p:cNvPr id="72" name="Google Shape;61;p3">
            <a:extLst>
              <a:ext uri="{FF2B5EF4-FFF2-40B4-BE49-F238E27FC236}">
                <a16:creationId xmlns:a16="http://schemas.microsoft.com/office/drawing/2014/main" id="{09130F31-9647-D2C2-740A-89661FF5AA08}"/>
              </a:ext>
            </a:extLst>
          </p:cNvPr>
          <p:cNvSpPr txBox="1"/>
          <p:nvPr/>
        </p:nvSpPr>
        <p:spPr>
          <a:xfrm>
            <a:off x="1264645" y="245752"/>
            <a:ext cx="7423150" cy="253916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defRPr sz="1650" b="1">
                <a:solidFill>
                  <a:srgbClr val="324680"/>
                </a:solidFill>
                <a:latin typeface="Montserrat"/>
              </a:defRPr>
            </a:lvl1pPr>
          </a:lstStyle>
          <a:p>
            <a:r>
              <a:rPr lang="en-GB" dirty="0"/>
              <a:t>Appia: a road to a shared ledger or full interoperability?</a:t>
            </a:r>
            <a:endParaRPr dirty="0">
              <a:solidFill>
                <a:srgbClr val="003865"/>
              </a:solidFill>
            </a:endParaRPr>
          </a:p>
        </p:txBody>
      </p:sp>
      <p:grpSp>
        <p:nvGrpSpPr>
          <p:cNvPr id="8" name="Gruppo 7">
            <a:extLst>
              <a:ext uri="{FF2B5EF4-FFF2-40B4-BE49-F238E27FC236}">
                <a16:creationId xmlns:a16="http://schemas.microsoft.com/office/drawing/2014/main" id="{83844144-5CA0-5F3D-F73D-B788D46C0443}"/>
              </a:ext>
            </a:extLst>
          </p:cNvPr>
          <p:cNvGrpSpPr/>
          <p:nvPr/>
        </p:nvGrpSpPr>
        <p:grpSpPr>
          <a:xfrm>
            <a:off x="7764796" y="3021492"/>
            <a:ext cx="1243416" cy="1652634"/>
            <a:chOff x="7538103" y="2991732"/>
            <a:chExt cx="1243416" cy="1652634"/>
          </a:xfrm>
        </p:grpSpPr>
        <p:sp>
          <p:nvSpPr>
            <p:cNvPr id="4" name="Rectangle: Rounded Corners 4">
              <a:extLst>
                <a:ext uri="{FF2B5EF4-FFF2-40B4-BE49-F238E27FC236}">
                  <a16:creationId xmlns:a16="http://schemas.microsoft.com/office/drawing/2014/main" id="{B5B8F0E3-16AD-BFFD-C145-E02A1C0F922A}"/>
                </a:ext>
              </a:extLst>
            </p:cNvPr>
            <p:cNvSpPr/>
            <p:nvPr/>
          </p:nvSpPr>
          <p:spPr bwMode="auto">
            <a:xfrm>
              <a:off x="7538103" y="3432957"/>
              <a:ext cx="1243416" cy="1211409"/>
            </a:xfrm>
            <a:prstGeom prst="roundRect">
              <a:avLst>
                <a:gd name="adj" fmla="val 9594"/>
              </a:avLst>
            </a:prstGeom>
            <a:solidFill>
              <a:srgbClr val="4078B8">
                <a:lumMod val="20000"/>
                <a:lumOff val="8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76200" dist="38100" dir="2700000" algn="tl" rotWithShape="0">
                <a:prstClr val="black">
                  <a:alpha val="28000"/>
                </a:prstClr>
              </a:outerShdw>
            </a:effec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Arial" pitchFamily="34" charset="0"/>
                </a:rPr>
                <a:t>See speech by Piero Cipollone “</a:t>
              </a:r>
              <a:r>
                <a:rPr kumimoji="0" lang="en-US" sz="1000" i="1" u="none" strike="noStrike" kern="120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Arial" pitchFamily="34" charset="0"/>
                </a:rPr>
                <a:t>Towards a digital capital markets union</a:t>
              </a:r>
              <a:r>
                <a:rPr kumimoji="0" lang="en-GB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Arial" pitchFamily="34" charset="0"/>
                </a:rPr>
                <a:t>” (Oct. 2024)</a:t>
              </a:r>
              <a:endPara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endParaRPr>
            </a:p>
          </p:txBody>
        </p:sp>
        <p:pic>
          <p:nvPicPr>
            <p:cNvPr id="5" name="Picture 9" descr="A qr code with black squares&#10;&#10;AI-generated content may be incorrect.">
              <a:extLst>
                <a:ext uri="{FF2B5EF4-FFF2-40B4-BE49-F238E27FC236}">
                  <a16:creationId xmlns:a16="http://schemas.microsoft.com/office/drawing/2014/main" id="{329333FB-0CF0-10FC-BB4B-FF68314B5DC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02541" y="2991732"/>
              <a:ext cx="514541" cy="542849"/>
            </a:xfrm>
            <a:prstGeom prst="rect">
              <a:avLst/>
            </a:prstGeom>
            <a:solidFill>
              <a:srgbClr val="B8C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76200" dist="38100" dir="2700000" algn="tl" rotWithShape="0">
                <a:prstClr val="black">
                  <a:alpha val="28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4377688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36EB02-3904-3B8E-8D10-168C80737A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40;p1">
            <a:extLst>
              <a:ext uri="{FF2B5EF4-FFF2-40B4-BE49-F238E27FC236}">
                <a16:creationId xmlns:a16="http://schemas.microsoft.com/office/drawing/2014/main" id="{7D48625D-295A-A9E4-1BF4-560F3D04E17A}"/>
              </a:ext>
            </a:extLst>
          </p:cNvPr>
          <p:cNvSpPr/>
          <p:nvPr/>
        </p:nvSpPr>
        <p:spPr>
          <a:xfrm>
            <a:off x="6412710" y="2357270"/>
            <a:ext cx="2038960" cy="428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7938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003865"/>
                </a:solidFill>
                <a:latin typeface="Verdana"/>
                <a:ea typeface="Verdana"/>
                <a:cs typeface="Verdana"/>
                <a:sym typeface="Verdana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36536062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o 2">
            <a:extLst>
              <a:ext uri="{FF2B5EF4-FFF2-40B4-BE49-F238E27FC236}">
                <a16:creationId xmlns:a16="http://schemas.microsoft.com/office/drawing/2014/main" id="{79712865-CE39-47D7-632D-B47A25FF2F44}"/>
              </a:ext>
            </a:extLst>
          </p:cNvPr>
          <p:cNvGrpSpPr/>
          <p:nvPr/>
        </p:nvGrpSpPr>
        <p:grpSpPr>
          <a:xfrm>
            <a:off x="426027" y="991227"/>
            <a:ext cx="8291945" cy="3158558"/>
            <a:chOff x="426027" y="991227"/>
            <a:chExt cx="8291945" cy="3158558"/>
          </a:xfrm>
        </p:grpSpPr>
        <p:sp>
          <p:nvSpPr>
            <p:cNvPr id="8" name="TextBox 5">
              <a:extLst>
                <a:ext uri="{FF2B5EF4-FFF2-40B4-BE49-F238E27FC236}">
                  <a16:creationId xmlns:a16="http://schemas.microsoft.com/office/drawing/2014/main" id="{BB4D3653-768E-7AF4-3450-D146F2918666}"/>
                </a:ext>
              </a:extLst>
            </p:cNvPr>
            <p:cNvSpPr txBox="1"/>
            <p:nvPr/>
          </p:nvSpPr>
          <p:spPr>
            <a:xfrm flipH="1">
              <a:off x="426027" y="991227"/>
              <a:ext cx="810623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GB" sz="1600" b="1" kern="1200" dirty="0">
                  <a:solidFill>
                    <a:srgbClr val="003399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pitchFamily="34" charset="0"/>
                </a:rPr>
                <a:t>In line with its mandate, the Eurosystem is: </a:t>
              </a:r>
            </a:p>
          </p:txBody>
        </p:sp>
        <p:pic>
          <p:nvPicPr>
            <p:cNvPr id="9" name="Graphic 3" descr="Watering Plant outline">
              <a:extLst>
                <a:ext uri="{FF2B5EF4-FFF2-40B4-BE49-F238E27FC236}">
                  <a16:creationId xmlns:a16="http://schemas.microsoft.com/office/drawing/2014/main" id="{587883B1-65B6-F61C-CECE-E8643F10D2D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839407" y="2330441"/>
              <a:ext cx="360000" cy="360000"/>
            </a:xfrm>
            <a:prstGeom prst="rect">
              <a:avLst/>
            </a:prstGeom>
          </p:spPr>
        </p:pic>
        <p:pic>
          <p:nvPicPr>
            <p:cNvPr id="10" name="Graphic 4" descr="Bank outline">
              <a:extLst>
                <a:ext uri="{FF2B5EF4-FFF2-40B4-BE49-F238E27FC236}">
                  <a16:creationId xmlns:a16="http://schemas.microsoft.com/office/drawing/2014/main" id="{9689273B-25ED-BA69-A9FD-D31CEC25ED4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812313" y="1620280"/>
              <a:ext cx="360000" cy="360000"/>
            </a:xfrm>
            <a:prstGeom prst="rect">
              <a:avLst/>
            </a:prstGeom>
          </p:spPr>
        </p:pic>
        <p:pic>
          <p:nvPicPr>
            <p:cNvPr id="11" name="Graphic 6" descr="Globe outline">
              <a:extLst>
                <a:ext uri="{FF2B5EF4-FFF2-40B4-BE49-F238E27FC236}">
                  <a16:creationId xmlns:a16="http://schemas.microsoft.com/office/drawing/2014/main" id="{79E6EE36-7897-4402-BC61-5DED90A5EB0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p:blipFill>
          <p:spPr>
            <a:xfrm>
              <a:off x="812313" y="2989448"/>
              <a:ext cx="360000" cy="360000"/>
            </a:xfrm>
            <a:prstGeom prst="rect">
              <a:avLst/>
            </a:prstGeom>
          </p:spPr>
        </p:pic>
        <p:pic>
          <p:nvPicPr>
            <p:cNvPr id="12" name="Graphic 7" descr="Route (Two Pins With A Path) outline">
              <a:extLst>
                <a:ext uri="{FF2B5EF4-FFF2-40B4-BE49-F238E27FC236}">
                  <a16:creationId xmlns:a16="http://schemas.microsoft.com/office/drawing/2014/main" id="{8C604365-141D-1FDA-063B-76C812E7ADD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/>
          </p:blipFill>
          <p:spPr>
            <a:xfrm>
              <a:off x="812313" y="3681221"/>
              <a:ext cx="360000" cy="360000"/>
            </a:xfrm>
            <a:prstGeom prst="rect">
              <a:avLst/>
            </a:prstGeom>
          </p:spPr>
        </p:pic>
        <p:sp>
          <p:nvSpPr>
            <p:cNvPr id="13" name="TextBox 10">
              <a:extLst>
                <a:ext uri="{FF2B5EF4-FFF2-40B4-BE49-F238E27FC236}">
                  <a16:creationId xmlns:a16="http://schemas.microsoft.com/office/drawing/2014/main" id="{27D0C823-61C3-ACB9-1EA1-47E1FAAA382A}"/>
                </a:ext>
              </a:extLst>
            </p:cNvPr>
            <p:cNvSpPr txBox="1"/>
            <p:nvPr/>
          </p:nvSpPr>
          <p:spPr>
            <a:xfrm>
              <a:off x="1271258" y="1518295"/>
              <a:ext cx="7446714" cy="26314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GB" sz="1500" kern="1200" dirty="0">
                  <a:solidFill>
                    <a:srgbClr val="003399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pitchFamily="34" charset="0"/>
                </a:rPr>
                <a:t>Preserving the </a:t>
              </a:r>
              <a:r>
                <a:rPr lang="en-GB" sz="1500" kern="1200" dirty="0">
                  <a:solidFill>
                    <a:srgbClr val="EAC568">
                      <a:lumMod val="75000"/>
                    </a:srgb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pitchFamily="34" charset="0"/>
                </a:rPr>
                <a:t>pivotal role of central bank money</a:t>
              </a:r>
              <a:r>
                <a:rPr lang="en-GB" sz="1500" kern="1200" dirty="0">
                  <a:solidFill>
                    <a:srgbClr val="003399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pitchFamily="34" charset="0"/>
                </a:rPr>
                <a:t> in the financial system as safest settlement asset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n-GB" sz="1500" kern="1200" dirty="0">
                <a:solidFill>
                  <a:srgbClr val="003399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GB" sz="1500" kern="1200" dirty="0">
                  <a:solidFill>
                    <a:srgbClr val="003399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pitchFamily="34" charset="0"/>
                </a:rPr>
                <a:t>Supporting the </a:t>
              </a:r>
              <a:r>
                <a:rPr lang="en-GB" sz="1500" kern="1200" dirty="0">
                  <a:solidFill>
                    <a:srgbClr val="EAC568">
                      <a:lumMod val="75000"/>
                    </a:srgb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pitchFamily="34" charset="0"/>
                </a:rPr>
                <a:t>safe development of the ecosystem</a:t>
              </a:r>
              <a:r>
                <a:rPr lang="en-GB" sz="1500" kern="1200" dirty="0">
                  <a:solidFill>
                    <a:srgbClr val="003399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pitchFamily="34" charset="0"/>
                </a:rPr>
                <a:t>, with new market needs and market innovation 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n-GB" sz="1500" kern="1200" dirty="0">
                <a:solidFill>
                  <a:srgbClr val="003399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GB" sz="1500" kern="1200" dirty="0">
                  <a:solidFill>
                    <a:srgbClr val="003399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pitchFamily="34" charset="0"/>
                </a:rPr>
                <a:t>Maintaining the relevance of the Eurosystem in the </a:t>
              </a:r>
              <a:r>
                <a:rPr lang="en-GB" sz="1500" kern="1200" dirty="0">
                  <a:solidFill>
                    <a:srgbClr val="EAC568">
                      <a:lumMod val="75000"/>
                    </a:srgb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pitchFamily="34" charset="0"/>
                </a:rPr>
                <a:t>emerging technological financial market landscape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n-GB" sz="1500" kern="1200" dirty="0">
                <a:solidFill>
                  <a:srgbClr val="003399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GB" sz="1500" kern="1200" dirty="0">
                  <a:solidFill>
                    <a:srgbClr val="003399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pitchFamily="34" charset="0"/>
                </a:rPr>
                <a:t>Reinforcing the progression towards a digital </a:t>
              </a:r>
              <a:r>
                <a:rPr lang="en-GB" sz="1500" kern="1200" dirty="0">
                  <a:solidFill>
                    <a:srgbClr val="EAC568">
                      <a:lumMod val="75000"/>
                    </a:srgb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pitchFamily="34" charset="0"/>
                </a:rPr>
                <a:t>Capital Markets Union </a:t>
              </a:r>
              <a:r>
                <a:rPr lang="en-GB" sz="1500" kern="1200" dirty="0">
                  <a:solidFill>
                    <a:srgbClr val="003399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pitchFamily="34" charset="0"/>
                </a:rPr>
                <a:t>(CMU) and </a:t>
              </a:r>
              <a:r>
                <a:rPr lang="en-GB" sz="1500" kern="1200" dirty="0">
                  <a:solidFill>
                    <a:srgbClr val="EAC568">
                      <a:lumMod val="75000"/>
                    </a:srgb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pitchFamily="34" charset="0"/>
                </a:rPr>
                <a:t>Savings and Investments Union </a:t>
              </a:r>
              <a:r>
                <a:rPr lang="en-GB" sz="1500" kern="1200" dirty="0">
                  <a:solidFill>
                    <a:srgbClr val="003399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pitchFamily="34" charset="0"/>
                </a:rPr>
                <a:t>(SIU) in Europe</a:t>
              </a:r>
            </a:p>
          </p:txBody>
        </p:sp>
      </p:grpSp>
      <p:sp>
        <p:nvSpPr>
          <p:cNvPr id="14" name="Google Shape;61;p3">
            <a:extLst>
              <a:ext uri="{FF2B5EF4-FFF2-40B4-BE49-F238E27FC236}">
                <a16:creationId xmlns:a16="http://schemas.microsoft.com/office/drawing/2014/main" id="{E0241513-3167-486D-7467-8650003D389F}"/>
              </a:ext>
            </a:extLst>
          </p:cNvPr>
          <p:cNvSpPr txBox="1"/>
          <p:nvPr/>
        </p:nvSpPr>
        <p:spPr>
          <a:xfrm>
            <a:off x="1264645" y="245752"/>
            <a:ext cx="6143231" cy="507831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defRPr sz="1650" b="1">
                <a:solidFill>
                  <a:srgbClr val="324680"/>
                </a:solidFill>
                <a:latin typeface="Montserrat"/>
              </a:defRPr>
            </a:lvl1pPr>
          </a:lstStyle>
          <a:p>
            <a:r>
              <a:rPr lang="en-US" dirty="0">
                <a:solidFill>
                  <a:srgbClr val="003865"/>
                </a:solidFill>
                <a:sym typeface="Montserrat"/>
              </a:rPr>
              <a:t>Why committing to DLT settlement plans? </a:t>
            </a:r>
            <a:r>
              <a:rPr lang="en-GB" dirty="0">
                <a:solidFill>
                  <a:srgbClr val="FF0000"/>
                </a:solidFill>
              </a:rPr>
              <a:t>(Matthieu)</a:t>
            </a:r>
          </a:p>
          <a:p>
            <a:endParaRPr dirty="0">
              <a:solidFill>
                <a:srgbClr val="00386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87336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6">
            <a:extLst>
              <a:ext uri="{FF2B5EF4-FFF2-40B4-BE49-F238E27FC236}">
                <a16:creationId xmlns:a16="http://schemas.microsoft.com/office/drawing/2014/main" id="{2E9388E0-397F-ED87-B3DD-8F5BE39F1602}"/>
              </a:ext>
            </a:extLst>
          </p:cNvPr>
          <p:cNvSpPr/>
          <p:nvPr/>
        </p:nvSpPr>
        <p:spPr bwMode="auto">
          <a:xfrm>
            <a:off x="361044" y="1658184"/>
            <a:ext cx="2657500" cy="2696471"/>
          </a:xfrm>
          <a:prstGeom prst="roundRect">
            <a:avLst>
              <a:gd name="adj" fmla="val 2694"/>
            </a:avLst>
          </a:prstGeom>
          <a:solidFill>
            <a:srgbClr val="F2F2F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39600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GB" sz="1300" b="1" kern="1200" dirty="0">
                <a:solidFill>
                  <a:srgbClr val="DFA81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Largest initiative </a:t>
            </a:r>
            <a:r>
              <a:rPr lang="en-GB" sz="1300" kern="1200" dirty="0">
                <a:solidFill>
                  <a:srgbClr val="003299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of such kind among central banks and </a:t>
            </a:r>
            <a:r>
              <a:rPr lang="en-GB" sz="1300" b="1" kern="1200" dirty="0">
                <a:solidFill>
                  <a:srgbClr val="DFA81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successful public-private </a:t>
            </a:r>
            <a:r>
              <a:rPr lang="en-GB" sz="1300" kern="1200" dirty="0">
                <a:solidFill>
                  <a:srgbClr val="003299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partnership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GB" sz="1300" kern="1200" dirty="0">
              <a:solidFill>
                <a:srgbClr val="003299"/>
              </a:solidFill>
              <a:latin typeface="Verdana" panose="020B0604030504040204" pitchFamily="34" charset="0"/>
              <a:ea typeface="Verdana" panose="020B0604030504040204" pitchFamily="34" charset="0"/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GB" sz="1300" b="1" kern="1200" dirty="0">
                <a:solidFill>
                  <a:srgbClr val="DFA81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64 stakeholders</a:t>
            </a:r>
            <a:r>
              <a:rPr lang="en-GB" sz="1300" b="1" kern="1200" dirty="0">
                <a:solidFill>
                  <a:srgbClr val="DFA81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 </a:t>
            </a:r>
            <a:r>
              <a:rPr lang="en-GB" sz="1300" kern="1200" dirty="0">
                <a:solidFill>
                  <a:srgbClr val="003299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(central banks, commercial banks, CSDs, DLT Pilot Regime applicants) from </a:t>
            </a:r>
            <a:r>
              <a:rPr lang="en-GB" sz="1300" b="1" kern="1200" dirty="0">
                <a:solidFill>
                  <a:srgbClr val="DFA81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11 countries</a:t>
            </a:r>
          </a:p>
        </p:txBody>
      </p:sp>
      <p:sp>
        <p:nvSpPr>
          <p:cNvPr id="15" name="Rectangle: Rounded Corners 11">
            <a:extLst>
              <a:ext uri="{FF2B5EF4-FFF2-40B4-BE49-F238E27FC236}">
                <a16:creationId xmlns:a16="http://schemas.microsoft.com/office/drawing/2014/main" id="{C21C3823-B791-761B-67F4-47EB98FF4D3F}"/>
              </a:ext>
            </a:extLst>
          </p:cNvPr>
          <p:cNvSpPr/>
          <p:nvPr/>
        </p:nvSpPr>
        <p:spPr bwMode="auto">
          <a:xfrm>
            <a:off x="3243250" y="1658184"/>
            <a:ext cx="2657500" cy="2696471"/>
          </a:xfrm>
          <a:prstGeom prst="roundRect">
            <a:avLst>
              <a:gd name="adj" fmla="val 2694"/>
            </a:avLst>
          </a:prstGeom>
          <a:solidFill>
            <a:srgbClr val="F2F2F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612000" rIns="91440" bIns="252000" numCol="1" rtlCol="0" anchor="ctr" anchorCtr="0" compatLnSpc="1">
            <a:prstTxWarp prst="textNoShape">
              <a:avLst/>
            </a:prstTxWarp>
            <a:noAutofit/>
          </a:bodyPr>
          <a:lstStyle/>
          <a:p>
            <a:pPr eaLnBrk="0" fontAlgn="base" hangingPunct="0">
              <a:spcAft>
                <a:spcPct val="0"/>
              </a:spcAft>
              <a:buClrTx/>
              <a:buFontTx/>
              <a:buNone/>
            </a:pPr>
            <a:r>
              <a:rPr lang="en-GB" sz="1300" b="1" kern="1200" dirty="0">
                <a:solidFill>
                  <a:srgbClr val="DFA81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Unprecedented number </a:t>
            </a:r>
            <a:r>
              <a:rPr lang="en-GB" sz="1300" kern="1200" dirty="0">
                <a:solidFill>
                  <a:srgbClr val="003299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of 50+ experiments and trials with wide range of payments, securities </a:t>
            </a:r>
            <a:r>
              <a:rPr lang="en-GB" sz="1300" b="1" kern="1200" dirty="0">
                <a:solidFill>
                  <a:srgbClr val="DFA81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use cases covering full value chain beyond settlement</a:t>
            </a:r>
          </a:p>
          <a:p>
            <a:pPr eaLnBrk="0" fontAlgn="base" hangingPunct="0">
              <a:spcAft>
                <a:spcPct val="0"/>
              </a:spcAft>
              <a:buClrTx/>
              <a:buFontTx/>
              <a:buNone/>
            </a:pPr>
            <a:endParaRPr lang="en-GB" sz="1300" b="1" kern="1200" dirty="0">
              <a:solidFill>
                <a:srgbClr val="DFA81F"/>
              </a:solidFill>
              <a:latin typeface="Verdana" panose="020B0604030504040204" pitchFamily="34" charset="0"/>
              <a:ea typeface="Verdana" panose="020B0604030504040204" pitchFamily="34" charset="0"/>
              <a:cs typeface="Arial" pitchFamily="34" charset="0"/>
            </a:endParaRPr>
          </a:p>
          <a:p>
            <a:pPr eaLnBrk="0" fontAlgn="base" hangingPunct="0">
              <a:spcAft>
                <a:spcPct val="0"/>
              </a:spcAft>
              <a:buClrTx/>
              <a:buFontTx/>
              <a:buNone/>
            </a:pPr>
            <a:r>
              <a:rPr lang="en-GB" sz="1300" kern="1200" dirty="0">
                <a:solidFill>
                  <a:srgbClr val="003399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See “</a:t>
            </a:r>
            <a:r>
              <a:rPr lang="en-GB" sz="1300" kern="1200" dirty="0">
                <a:solidFill>
                  <a:srgbClr val="003399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  <a:hlinkClick r:id="rId3"/>
              </a:rPr>
              <a:t>Comprehensive overview of trials and experiments</a:t>
            </a:r>
            <a:r>
              <a:rPr lang="en-GB" sz="1300" kern="1200" dirty="0">
                <a:solidFill>
                  <a:srgbClr val="003399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”</a:t>
            </a:r>
          </a:p>
        </p:txBody>
      </p:sp>
      <p:sp>
        <p:nvSpPr>
          <p:cNvPr id="16" name="Rectangle: Rounded Corners 13">
            <a:extLst>
              <a:ext uri="{FF2B5EF4-FFF2-40B4-BE49-F238E27FC236}">
                <a16:creationId xmlns:a16="http://schemas.microsoft.com/office/drawing/2014/main" id="{43FF0636-8ABC-364D-AF3E-2F1BDB6163F3}"/>
              </a:ext>
            </a:extLst>
          </p:cNvPr>
          <p:cNvSpPr/>
          <p:nvPr/>
        </p:nvSpPr>
        <p:spPr bwMode="auto">
          <a:xfrm>
            <a:off x="6125456" y="1658184"/>
            <a:ext cx="2657500" cy="2696471"/>
          </a:xfrm>
          <a:prstGeom prst="roundRect">
            <a:avLst>
              <a:gd name="adj" fmla="val 2694"/>
            </a:avLst>
          </a:prstGeom>
          <a:solidFill>
            <a:srgbClr val="F2F2F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21600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eaLnBrk="0" fontAlgn="base" hangingPunct="0">
              <a:spcAft>
                <a:spcPct val="0"/>
              </a:spcAft>
              <a:buClrTx/>
              <a:buFontTx/>
              <a:buNone/>
            </a:pPr>
            <a:r>
              <a:rPr lang="en-GB" sz="1200" b="1" kern="1200" dirty="0">
                <a:solidFill>
                  <a:srgbClr val="DFA81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High-level bond issuances </a:t>
            </a:r>
            <a:br>
              <a:rPr lang="en-GB" sz="1200" kern="1200" dirty="0">
                <a:solidFill>
                  <a:srgbClr val="EAC568">
                    <a:lumMod val="75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</a:br>
            <a:r>
              <a:rPr lang="en-GB" sz="1200" kern="1200" dirty="0">
                <a:solidFill>
                  <a:srgbClr val="003299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More than </a:t>
            </a:r>
            <a:r>
              <a:rPr lang="en-GB" sz="1200" b="1" kern="1200" dirty="0">
                <a:solidFill>
                  <a:srgbClr val="DFA81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200 real transactions, €1.6 bn </a:t>
            </a:r>
            <a:r>
              <a:rPr lang="en-GB" sz="1200" kern="1200" dirty="0">
                <a:solidFill>
                  <a:srgbClr val="003299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settled in six months</a:t>
            </a:r>
          </a:p>
          <a:p>
            <a:pPr eaLnBrk="0" fontAlgn="base" hangingPunct="0">
              <a:spcAft>
                <a:spcPct val="0"/>
              </a:spcAft>
              <a:buClrTx/>
              <a:buFontTx/>
              <a:buNone/>
            </a:pPr>
            <a:endParaRPr lang="en-GB" sz="1200" kern="1200" dirty="0">
              <a:solidFill>
                <a:srgbClr val="003299"/>
              </a:solidFill>
              <a:latin typeface="Verdana" panose="020B0604030504040204" pitchFamily="34" charset="0"/>
              <a:ea typeface="Verdana" panose="020B0604030504040204" pitchFamily="34" charset="0"/>
              <a:cs typeface="Arial" pitchFamily="34" charset="0"/>
            </a:endParaRPr>
          </a:p>
          <a:p>
            <a:pPr eaLnBrk="0" fontAlgn="base" hangingPunct="0">
              <a:spcAft>
                <a:spcPct val="0"/>
              </a:spcAft>
              <a:buClrTx/>
              <a:buFontTx/>
              <a:buNone/>
            </a:pPr>
            <a:r>
              <a:rPr lang="en-GB" sz="1200" kern="1200" dirty="0">
                <a:solidFill>
                  <a:srgbClr val="003299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Engagement: 12 meetings of </a:t>
            </a:r>
            <a:r>
              <a:rPr lang="en-GB" sz="1200" b="1" kern="1200" dirty="0">
                <a:solidFill>
                  <a:srgbClr val="DFA81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NTW-Contact Group</a:t>
            </a:r>
            <a:r>
              <a:rPr lang="en-GB" sz="1200" kern="1200" dirty="0">
                <a:solidFill>
                  <a:srgbClr val="003299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 and </a:t>
            </a:r>
            <a:br>
              <a:rPr lang="en-GB" sz="1200" kern="1200" dirty="0">
                <a:solidFill>
                  <a:srgbClr val="003299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</a:br>
            <a:r>
              <a:rPr lang="en-GB" sz="1200" kern="1200" dirty="0">
                <a:solidFill>
                  <a:srgbClr val="003299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&gt; 40 bilateral/multi-lateral market stakeholder meetings, each use case presented</a:t>
            </a:r>
          </a:p>
        </p:txBody>
      </p:sp>
      <p:grpSp>
        <p:nvGrpSpPr>
          <p:cNvPr id="17" name="Group 1">
            <a:extLst>
              <a:ext uri="{FF2B5EF4-FFF2-40B4-BE49-F238E27FC236}">
                <a16:creationId xmlns:a16="http://schemas.microsoft.com/office/drawing/2014/main" id="{45889CA4-5BEE-9800-B8B1-DA9E6C6D38CE}"/>
              </a:ext>
            </a:extLst>
          </p:cNvPr>
          <p:cNvGrpSpPr/>
          <p:nvPr/>
        </p:nvGrpSpPr>
        <p:grpSpPr>
          <a:xfrm>
            <a:off x="7141579" y="1266854"/>
            <a:ext cx="630315" cy="754602"/>
            <a:chOff x="7019873" y="1242112"/>
            <a:chExt cx="630315" cy="754602"/>
          </a:xfrm>
        </p:grpSpPr>
        <p:sp>
          <p:nvSpPr>
            <p:cNvPr id="18" name="Flowchart: Preparation 9">
              <a:extLst>
                <a:ext uri="{FF2B5EF4-FFF2-40B4-BE49-F238E27FC236}">
                  <a16:creationId xmlns:a16="http://schemas.microsoft.com/office/drawing/2014/main" id="{7716A53F-BF2F-9CDC-AA08-12BF59965F03}"/>
                </a:ext>
              </a:extLst>
            </p:cNvPr>
            <p:cNvSpPr/>
            <p:nvPr/>
          </p:nvSpPr>
          <p:spPr bwMode="auto">
            <a:xfrm rot="5400000">
              <a:off x="6957730" y="1304255"/>
              <a:ext cx="754602" cy="630315"/>
            </a:xfrm>
            <a:prstGeom prst="flowChartPreparation">
              <a:avLst/>
            </a:prstGeom>
            <a:solidFill>
              <a:srgbClr val="003399"/>
            </a:solidFill>
            <a:ln w="9525" cap="flat" cmpd="sng" algn="ctr">
              <a:solidFill>
                <a:srgbClr val="003399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Arial" charset="0"/>
                <a:ea typeface="ヒラギノ角ゴ Pro W3" pitchFamily="-64" charset="-128"/>
                <a:cs typeface="Arial" pitchFamily="34" charset="0"/>
              </a:endParaRPr>
            </a:p>
          </p:txBody>
        </p:sp>
        <p:pic>
          <p:nvPicPr>
            <p:cNvPr id="19" name="Graphic 16" descr="Bar graph with upward trend with solid fill">
              <a:extLst>
                <a:ext uri="{FF2B5EF4-FFF2-40B4-BE49-F238E27FC236}">
                  <a16:creationId xmlns:a16="http://schemas.microsoft.com/office/drawing/2014/main" id="{A5270B55-6310-4813-9DEC-CA9F4F56236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124264" y="1399751"/>
              <a:ext cx="421534" cy="421534"/>
            </a:xfrm>
            <a:prstGeom prst="rect">
              <a:avLst/>
            </a:prstGeom>
          </p:spPr>
        </p:pic>
      </p:grpSp>
      <p:grpSp>
        <p:nvGrpSpPr>
          <p:cNvPr id="20" name="Group 5">
            <a:extLst>
              <a:ext uri="{FF2B5EF4-FFF2-40B4-BE49-F238E27FC236}">
                <a16:creationId xmlns:a16="http://schemas.microsoft.com/office/drawing/2014/main" id="{37CF69F1-16AD-99A3-8FFF-B5256D3D9D07}"/>
              </a:ext>
            </a:extLst>
          </p:cNvPr>
          <p:cNvGrpSpPr/>
          <p:nvPr/>
        </p:nvGrpSpPr>
        <p:grpSpPr>
          <a:xfrm>
            <a:off x="1374636" y="1266855"/>
            <a:ext cx="630315" cy="754602"/>
            <a:chOff x="1036221" y="1249998"/>
            <a:chExt cx="630315" cy="754602"/>
          </a:xfrm>
        </p:grpSpPr>
        <p:sp>
          <p:nvSpPr>
            <p:cNvPr id="21" name="Flowchart: Preparation 7">
              <a:extLst>
                <a:ext uri="{FF2B5EF4-FFF2-40B4-BE49-F238E27FC236}">
                  <a16:creationId xmlns:a16="http://schemas.microsoft.com/office/drawing/2014/main" id="{2514F038-64ED-4B48-49BB-44191D9B3E68}"/>
                </a:ext>
              </a:extLst>
            </p:cNvPr>
            <p:cNvSpPr/>
            <p:nvPr/>
          </p:nvSpPr>
          <p:spPr bwMode="auto">
            <a:xfrm rot="5400000">
              <a:off x="974078" y="1312141"/>
              <a:ext cx="754602" cy="630315"/>
            </a:xfrm>
            <a:prstGeom prst="flowChartPreparation">
              <a:avLst/>
            </a:prstGeom>
            <a:solidFill>
              <a:srgbClr val="003399"/>
            </a:solidFill>
            <a:ln w="9525" cap="flat" cmpd="sng" algn="ctr">
              <a:solidFill>
                <a:srgbClr val="003399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Arial" charset="0"/>
                <a:ea typeface="ヒラギノ角ゴ Pro W3" pitchFamily="-64" charset="-128"/>
                <a:cs typeface="Arial" pitchFamily="34" charset="0"/>
              </a:endParaRPr>
            </a:p>
          </p:txBody>
        </p:sp>
        <p:pic>
          <p:nvPicPr>
            <p:cNvPr id="22" name="Graphic 18" descr="Race Flag with solid fill">
              <a:extLst>
                <a:ext uri="{FF2B5EF4-FFF2-40B4-BE49-F238E27FC236}">
                  <a16:creationId xmlns:a16="http://schemas.microsoft.com/office/drawing/2014/main" id="{7AEA0861-6089-695E-22D6-345A940A8E0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074105" y="1350024"/>
              <a:ext cx="554548" cy="554548"/>
            </a:xfrm>
            <a:prstGeom prst="rect">
              <a:avLst/>
            </a:prstGeom>
          </p:spPr>
        </p:pic>
      </p:grpSp>
      <p:grpSp>
        <p:nvGrpSpPr>
          <p:cNvPr id="23" name="Group 4">
            <a:extLst>
              <a:ext uri="{FF2B5EF4-FFF2-40B4-BE49-F238E27FC236}">
                <a16:creationId xmlns:a16="http://schemas.microsoft.com/office/drawing/2014/main" id="{0C4F5E7A-0EF8-0C3D-DEEC-15CDD04D056D}"/>
              </a:ext>
            </a:extLst>
          </p:cNvPr>
          <p:cNvGrpSpPr/>
          <p:nvPr/>
        </p:nvGrpSpPr>
        <p:grpSpPr>
          <a:xfrm>
            <a:off x="4256842" y="1266854"/>
            <a:ext cx="630315" cy="754602"/>
            <a:chOff x="4185626" y="1226998"/>
            <a:chExt cx="630315" cy="754602"/>
          </a:xfrm>
        </p:grpSpPr>
        <p:sp>
          <p:nvSpPr>
            <p:cNvPr id="24" name="Flowchart: Preparation 8">
              <a:extLst>
                <a:ext uri="{FF2B5EF4-FFF2-40B4-BE49-F238E27FC236}">
                  <a16:creationId xmlns:a16="http://schemas.microsoft.com/office/drawing/2014/main" id="{3C06892F-12F5-F5BC-57A1-E93F66BE8FAD}"/>
                </a:ext>
              </a:extLst>
            </p:cNvPr>
            <p:cNvSpPr/>
            <p:nvPr/>
          </p:nvSpPr>
          <p:spPr bwMode="auto">
            <a:xfrm rot="5400000">
              <a:off x="4123483" y="1289141"/>
              <a:ext cx="754602" cy="630315"/>
            </a:xfrm>
            <a:prstGeom prst="flowChartPreparation">
              <a:avLst/>
            </a:prstGeom>
            <a:solidFill>
              <a:srgbClr val="003399"/>
            </a:solidFill>
            <a:ln w="9525" cap="flat" cmpd="sng" algn="ctr">
              <a:solidFill>
                <a:srgbClr val="003399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Arial" charset="0"/>
                <a:ea typeface="ヒラギノ角ゴ Pro W3" pitchFamily="-64" charset="-128"/>
                <a:cs typeface="Arial" pitchFamily="34" charset="0"/>
              </a:endParaRPr>
            </a:p>
          </p:txBody>
        </p:sp>
        <p:pic>
          <p:nvPicPr>
            <p:cNvPr id="25" name="Graphic 28" descr="Beaker with solid fill">
              <a:extLst>
                <a:ext uri="{FF2B5EF4-FFF2-40B4-BE49-F238E27FC236}">
                  <a16:creationId xmlns:a16="http://schemas.microsoft.com/office/drawing/2014/main" id="{4190E628-226A-4F5D-6356-68CE4B9FE48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4258587" y="1330804"/>
              <a:ext cx="484390" cy="484390"/>
            </a:xfrm>
            <a:prstGeom prst="rect">
              <a:avLst/>
            </a:prstGeom>
          </p:spPr>
        </p:pic>
      </p:grpSp>
      <p:sp>
        <p:nvSpPr>
          <p:cNvPr id="26" name="Google Shape;61;p3">
            <a:extLst>
              <a:ext uri="{FF2B5EF4-FFF2-40B4-BE49-F238E27FC236}">
                <a16:creationId xmlns:a16="http://schemas.microsoft.com/office/drawing/2014/main" id="{0857F13C-2B25-2688-B015-C11E8A8F9E02}"/>
              </a:ext>
            </a:extLst>
          </p:cNvPr>
          <p:cNvSpPr txBox="1"/>
          <p:nvPr/>
        </p:nvSpPr>
        <p:spPr>
          <a:xfrm>
            <a:off x="1264645" y="245752"/>
            <a:ext cx="6586132" cy="253916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defRPr sz="1650" b="1">
                <a:solidFill>
                  <a:srgbClr val="324680"/>
                </a:solidFill>
                <a:latin typeface="Montserrat"/>
              </a:defRPr>
            </a:lvl1pPr>
          </a:lstStyle>
          <a:p>
            <a:r>
              <a:rPr lang="en-US" dirty="0">
                <a:solidFill>
                  <a:srgbClr val="003865"/>
                </a:solidFill>
                <a:sym typeface="Montserrat"/>
              </a:rPr>
              <a:t>Eurosystem exploratory work achievements </a:t>
            </a:r>
            <a:r>
              <a:rPr lang="en-GB" dirty="0">
                <a:solidFill>
                  <a:srgbClr val="FF0000"/>
                </a:solidFill>
              </a:rPr>
              <a:t>(Matthieu)</a:t>
            </a:r>
          </a:p>
        </p:txBody>
      </p:sp>
    </p:spTree>
    <p:extLst>
      <p:ext uri="{BB962C8B-B14F-4D97-AF65-F5344CB8AC3E}">
        <p14:creationId xmlns:p14="http://schemas.microsoft.com/office/powerpoint/2010/main" val="26532934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22B379-04E3-41D9-CE6D-26B1FF5F1C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61;p3">
            <a:extLst>
              <a:ext uri="{FF2B5EF4-FFF2-40B4-BE49-F238E27FC236}">
                <a16:creationId xmlns:a16="http://schemas.microsoft.com/office/drawing/2014/main" id="{38664FB7-191E-FA09-2A2C-D4EC8413B527}"/>
              </a:ext>
            </a:extLst>
          </p:cNvPr>
          <p:cNvSpPr txBox="1"/>
          <p:nvPr/>
        </p:nvSpPr>
        <p:spPr>
          <a:xfrm>
            <a:off x="1264645" y="245752"/>
            <a:ext cx="7423150" cy="253916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defRPr sz="1650" b="1">
                <a:solidFill>
                  <a:srgbClr val="324680"/>
                </a:solidFill>
                <a:latin typeface="Montserrat"/>
              </a:defRPr>
            </a:lvl1pPr>
          </a:lstStyle>
          <a:p>
            <a:r>
              <a:rPr lang="en-US" dirty="0"/>
              <a:t>Overview of the exploratory work </a:t>
            </a:r>
            <a:r>
              <a:rPr lang="en-GB" dirty="0">
                <a:solidFill>
                  <a:srgbClr val="FF0000"/>
                </a:solidFill>
              </a:rPr>
              <a:t>(Matthieu)</a:t>
            </a:r>
          </a:p>
        </p:txBody>
      </p:sp>
      <p:pic>
        <p:nvPicPr>
          <p:cNvPr id="140" name="Image 139">
            <a:extLst>
              <a:ext uri="{FF2B5EF4-FFF2-40B4-BE49-F238E27FC236}">
                <a16:creationId xmlns:a16="http://schemas.microsoft.com/office/drawing/2014/main" id="{641B818C-FAB0-A2D5-A3B9-21E06E1209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342" y="572707"/>
            <a:ext cx="7739094" cy="4094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8329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6E3E15-9BD4-D7FC-F523-E2400D5430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61;p3">
            <a:extLst>
              <a:ext uri="{FF2B5EF4-FFF2-40B4-BE49-F238E27FC236}">
                <a16:creationId xmlns:a16="http://schemas.microsoft.com/office/drawing/2014/main" id="{84D04E39-908F-AE9A-FD81-C9BF782D7C62}"/>
              </a:ext>
            </a:extLst>
          </p:cNvPr>
          <p:cNvSpPr txBox="1"/>
          <p:nvPr/>
        </p:nvSpPr>
        <p:spPr>
          <a:xfrm>
            <a:off x="1246478" y="245752"/>
            <a:ext cx="7423150" cy="507831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defRPr sz="1650" b="1">
                <a:solidFill>
                  <a:srgbClr val="324680"/>
                </a:solidFill>
                <a:latin typeface="Montserrat"/>
              </a:defRPr>
            </a:lvl1pPr>
          </a:lstStyle>
          <a:p>
            <a:r>
              <a:rPr lang="en-US" dirty="0"/>
              <a:t>Exploratory work : key findings and learnings </a:t>
            </a:r>
            <a:r>
              <a:rPr lang="en-GB" dirty="0">
                <a:solidFill>
                  <a:srgbClr val="FF0000"/>
                </a:solidFill>
              </a:rPr>
              <a:t>(Matthieu)</a:t>
            </a:r>
          </a:p>
          <a:p>
            <a:endParaRPr lang="en-US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621EACD-7874-63B2-A12B-1F2D83BFEB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235" y="1104022"/>
            <a:ext cx="1473340" cy="1033620"/>
          </a:xfrm>
          <a:prstGeom prst="rect">
            <a:avLst/>
          </a:prstGeom>
        </p:spPr>
      </p:pic>
      <p:grpSp>
        <p:nvGrpSpPr>
          <p:cNvPr id="7" name="Gruppo 10">
            <a:extLst>
              <a:ext uri="{FF2B5EF4-FFF2-40B4-BE49-F238E27FC236}">
                <a16:creationId xmlns:a16="http://schemas.microsoft.com/office/drawing/2014/main" id="{833E82A5-532A-C390-EC3F-9BD9FAB82889}"/>
              </a:ext>
            </a:extLst>
          </p:cNvPr>
          <p:cNvGrpSpPr/>
          <p:nvPr/>
        </p:nvGrpSpPr>
        <p:grpSpPr>
          <a:xfrm>
            <a:off x="1991406" y="1041567"/>
            <a:ext cx="7083629" cy="3451709"/>
            <a:chOff x="1105564" y="1087667"/>
            <a:chExt cx="7986185" cy="3540210"/>
          </a:xfrm>
        </p:grpSpPr>
        <p:sp>
          <p:nvSpPr>
            <p:cNvPr id="9" name="TextBox 24">
              <a:extLst>
                <a:ext uri="{FF2B5EF4-FFF2-40B4-BE49-F238E27FC236}">
                  <a16:creationId xmlns:a16="http://schemas.microsoft.com/office/drawing/2014/main" id="{67B184D3-BEA4-F27D-047E-385886517A9C}"/>
                </a:ext>
              </a:extLst>
            </p:cNvPr>
            <p:cNvSpPr txBox="1"/>
            <p:nvPr/>
          </p:nvSpPr>
          <p:spPr>
            <a:xfrm>
              <a:off x="1106574" y="1087667"/>
              <a:ext cx="7985175" cy="18752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ts val="600"/>
                </a:spcBef>
                <a:buClrTx/>
                <a:buFontTx/>
                <a:buNone/>
              </a:pPr>
              <a:r>
                <a:rPr lang="en-US" sz="1200" b="1" kern="1200" dirty="0">
                  <a:solidFill>
                    <a:srgbClr val="DFA81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pitchFamily="34" charset="0"/>
                </a:rPr>
                <a:t>Availability of tokenized Central Bank Money as a facilitator for DLT adoption</a:t>
              </a:r>
            </a:p>
            <a:p>
              <a:pPr marL="171450" indent="-171450" fontAlgn="base">
                <a:buClrTx/>
                <a:buFont typeface="Wingdings" panose="05000000000000000000" pitchFamily="2" charset="2"/>
                <a:buChar char="§"/>
              </a:pPr>
              <a:r>
                <a:rPr lang="en-US" sz="1200" kern="1200" dirty="0">
                  <a:solidFill>
                    <a:srgbClr val="003399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pitchFamily="34" charset="0"/>
                </a:rPr>
                <a:t>Market demand</a:t>
              </a:r>
            </a:p>
            <a:p>
              <a:pPr marL="171450" indent="-171450" fontAlgn="base">
                <a:buClrTx/>
                <a:buFont typeface="Wingdings" panose="05000000000000000000" pitchFamily="2" charset="2"/>
                <a:buChar char="§"/>
              </a:pPr>
              <a:r>
                <a:rPr lang="en-US" sz="1200" kern="1200" dirty="0">
                  <a:solidFill>
                    <a:srgbClr val="003399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pitchFamily="34" charset="0"/>
                </a:rPr>
                <a:t>Active ecosystem of incumbents and new entrants looking to scale up and grow</a:t>
              </a:r>
            </a:p>
            <a:p>
              <a:pPr marL="171450" indent="-171450" fontAlgn="base">
                <a:buClrTx/>
                <a:buFont typeface="Wingdings" panose="05000000000000000000" pitchFamily="2" charset="2"/>
                <a:buChar char="§"/>
              </a:pPr>
              <a:r>
                <a:rPr lang="en-US" sz="1200" kern="1200" dirty="0">
                  <a:solidFill>
                    <a:srgbClr val="003399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pitchFamily="34" charset="0"/>
                </a:rPr>
                <a:t>Applicable to multiple use cases while offering Central Bank safety</a:t>
              </a:r>
            </a:p>
            <a:p>
              <a:pPr marL="171450" indent="-171450" fontAlgn="base">
                <a:buClrTx/>
                <a:buFont typeface="Wingdings" panose="05000000000000000000" pitchFamily="2" charset="2"/>
                <a:buChar char="§"/>
              </a:pPr>
              <a:r>
                <a:rPr lang="en-US" sz="1200" kern="1200" dirty="0">
                  <a:solidFill>
                    <a:srgbClr val="003399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pitchFamily="34" charset="0"/>
                </a:rPr>
                <a:t>Valuable insights for the design of the future Eurosystem offering leveraging on the merits of the 3 solutions tested</a:t>
              </a:r>
            </a:p>
            <a:p>
              <a:pPr fontAlgn="base">
                <a:buClrTx/>
                <a:buFontTx/>
                <a:buNone/>
              </a:pPr>
              <a:endParaRPr lang="en-US" sz="1200" kern="1200" dirty="0">
                <a:solidFill>
                  <a:srgbClr val="003399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endParaRPr>
            </a:p>
            <a:p>
              <a:pPr fontAlgn="base">
                <a:buClrTx/>
                <a:buFontTx/>
                <a:buNone/>
              </a:pPr>
              <a:endParaRPr lang="en-US" sz="1200" kern="1200" dirty="0">
                <a:solidFill>
                  <a:srgbClr val="003399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endParaRPr>
            </a:p>
            <a:p>
              <a:pPr fontAlgn="base">
                <a:buClrTx/>
                <a:buFontTx/>
                <a:buNone/>
              </a:pPr>
              <a:endParaRPr lang="en-US" sz="1200" kern="1200" dirty="0">
                <a:solidFill>
                  <a:srgbClr val="003399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endParaRPr>
            </a:p>
          </p:txBody>
        </p:sp>
        <p:sp>
          <p:nvSpPr>
            <p:cNvPr id="11" name="TextBox 4">
              <a:extLst>
                <a:ext uri="{FF2B5EF4-FFF2-40B4-BE49-F238E27FC236}">
                  <a16:creationId xmlns:a16="http://schemas.microsoft.com/office/drawing/2014/main" id="{AFD93CDF-1958-CA08-A3CF-FEA6485B2CBE}"/>
                </a:ext>
              </a:extLst>
            </p:cNvPr>
            <p:cNvSpPr txBox="1"/>
            <p:nvPr/>
          </p:nvSpPr>
          <p:spPr>
            <a:xfrm>
              <a:off x="1105564" y="2426925"/>
              <a:ext cx="7879602" cy="12172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buClrTx/>
                <a:buFontTx/>
                <a:buNone/>
              </a:pPr>
              <a:r>
                <a:rPr lang="en-US" sz="1200" b="1" kern="1200" dirty="0">
                  <a:solidFill>
                    <a:srgbClr val="DFA81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pitchFamily="34" charset="0"/>
                </a:rPr>
                <a:t>DLT: an opportunity to redesign processes and practices across the value chain</a:t>
              </a:r>
            </a:p>
            <a:p>
              <a:pPr marL="171450" indent="-171450" fontAlgn="base">
                <a:buClrTx/>
                <a:buFont typeface="Wingdings" panose="05000000000000000000" pitchFamily="2" charset="2"/>
                <a:buChar char="§"/>
              </a:pPr>
              <a:r>
                <a:rPr lang="en-US" sz="1200" kern="1200" dirty="0">
                  <a:solidFill>
                    <a:srgbClr val="003399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pitchFamily="34" charset="0"/>
                </a:rPr>
                <a:t>Automation can go beyond settlement</a:t>
              </a:r>
            </a:p>
            <a:p>
              <a:pPr marL="171450" indent="-171450" fontAlgn="base">
                <a:buClrTx/>
                <a:buFont typeface="Wingdings" panose="05000000000000000000" pitchFamily="2" charset="2"/>
                <a:buChar char="§"/>
              </a:pPr>
              <a:r>
                <a:rPr lang="en-US" sz="1200" kern="1200" dirty="0">
                  <a:solidFill>
                    <a:srgbClr val="003399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pitchFamily="34" charset="0"/>
                </a:rPr>
                <a:t>Programmability offers multiple opportunities</a:t>
              </a:r>
            </a:p>
            <a:p>
              <a:pPr marL="171450" indent="-171450" fontAlgn="base">
                <a:buClrTx/>
                <a:buFont typeface="Wingdings" panose="05000000000000000000" pitchFamily="2" charset="2"/>
                <a:buChar char="§"/>
              </a:pPr>
              <a:r>
                <a:rPr lang="en-US" sz="1200" kern="1200" dirty="0">
                  <a:solidFill>
                    <a:srgbClr val="003399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pitchFamily="34" charset="0"/>
                </a:rPr>
                <a:t>Many existing functions in capital markets can be implemented on DLT</a:t>
              </a:r>
            </a:p>
            <a:p>
              <a:pPr marL="171450" indent="-171450" fontAlgn="base">
                <a:buClrTx/>
                <a:buFont typeface="Wingdings" panose="05000000000000000000" pitchFamily="2" charset="2"/>
                <a:buChar char="§"/>
              </a:pPr>
              <a:r>
                <a:rPr lang="en-US" sz="1200" kern="1200" dirty="0">
                  <a:solidFill>
                    <a:srgbClr val="003399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pitchFamily="34" charset="0"/>
                </a:rPr>
                <a:t>Participants tested roles outside of their current remits</a:t>
              </a:r>
            </a:p>
            <a:p>
              <a:pPr fontAlgn="base">
                <a:buClrTx/>
              </a:pPr>
              <a:endParaRPr lang="en-US" sz="1200" b="1" kern="1200" baseline="30000" dirty="0">
                <a:solidFill>
                  <a:srgbClr val="003399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endParaRPr>
            </a:p>
          </p:txBody>
        </p:sp>
        <p:sp>
          <p:nvSpPr>
            <p:cNvPr id="12" name="TextBox 5">
              <a:extLst>
                <a:ext uri="{FF2B5EF4-FFF2-40B4-BE49-F238E27FC236}">
                  <a16:creationId xmlns:a16="http://schemas.microsoft.com/office/drawing/2014/main" id="{4CF5937C-9922-F34C-D023-558E4D6E519D}"/>
                </a:ext>
              </a:extLst>
            </p:cNvPr>
            <p:cNvSpPr txBox="1"/>
            <p:nvPr/>
          </p:nvSpPr>
          <p:spPr>
            <a:xfrm>
              <a:off x="1105564" y="3542194"/>
              <a:ext cx="7421503" cy="10856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buClrTx/>
                <a:buFontTx/>
                <a:buNone/>
              </a:pPr>
              <a:r>
                <a:rPr lang="en-US" sz="1200" b="1" kern="1200" dirty="0">
                  <a:solidFill>
                    <a:srgbClr val="DFA81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pitchFamily="34" charset="0"/>
                </a:rPr>
                <a:t>Address and overcome shortcomings in today’s ecosystem thanks to DLT </a:t>
              </a:r>
            </a:p>
            <a:p>
              <a:pPr marL="171450" indent="-171450" fontAlgn="base">
                <a:buClrTx/>
                <a:buFont typeface="Wingdings" panose="05000000000000000000" pitchFamily="2" charset="2"/>
                <a:buChar char="§"/>
              </a:pPr>
              <a:r>
                <a:rPr lang="en-US" sz="1200" kern="1200" dirty="0">
                  <a:solidFill>
                    <a:srgbClr val="003399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pitchFamily="34" charset="0"/>
                </a:rPr>
                <a:t>Fragmentation</a:t>
              </a:r>
            </a:p>
            <a:p>
              <a:pPr marL="171450" indent="-171450" fontAlgn="base">
                <a:buClrTx/>
                <a:buFont typeface="Wingdings" panose="05000000000000000000" pitchFamily="2" charset="2"/>
                <a:buChar char="§"/>
              </a:pPr>
              <a:r>
                <a:rPr lang="en-US" sz="1200" kern="1200" dirty="0">
                  <a:solidFill>
                    <a:srgbClr val="003399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pitchFamily="34" charset="0"/>
                </a:rPr>
                <a:t>Complexity</a:t>
              </a:r>
            </a:p>
            <a:p>
              <a:pPr marL="171450" indent="-171450" fontAlgn="base">
                <a:buClrTx/>
                <a:buFont typeface="Wingdings" panose="05000000000000000000" pitchFamily="2" charset="2"/>
                <a:buChar char="§"/>
              </a:pPr>
              <a:r>
                <a:rPr lang="en-US" sz="1200" kern="1200" dirty="0">
                  <a:solidFill>
                    <a:srgbClr val="003399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pitchFamily="34" charset="0"/>
                </a:rPr>
                <a:t>Technological inefficiencies</a:t>
              </a:r>
            </a:p>
            <a:p>
              <a:pPr marL="171450" indent="-171450" fontAlgn="base">
                <a:buClrTx/>
                <a:buFont typeface="Wingdings" panose="05000000000000000000" pitchFamily="2" charset="2"/>
                <a:buChar char="§"/>
              </a:pPr>
              <a:endParaRPr lang="en-US" sz="1200" kern="1200" dirty="0">
                <a:solidFill>
                  <a:srgbClr val="003399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endParaRPr>
            </a:p>
          </p:txBody>
        </p:sp>
      </p:grpSp>
      <p:pic>
        <p:nvPicPr>
          <p:cNvPr id="19" name="Image 18">
            <a:extLst>
              <a:ext uri="{FF2B5EF4-FFF2-40B4-BE49-F238E27FC236}">
                <a16:creationId xmlns:a16="http://schemas.microsoft.com/office/drawing/2014/main" id="{BCBD3088-DB57-F3C2-B7E3-40AB0A126B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235" y="3510057"/>
            <a:ext cx="1472445" cy="874682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A093390F-FAE2-F3D8-45A4-9F7D814CDA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235" y="2291787"/>
            <a:ext cx="1472445" cy="1070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702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ruppo 45">
            <a:extLst>
              <a:ext uri="{FF2B5EF4-FFF2-40B4-BE49-F238E27FC236}">
                <a16:creationId xmlns:a16="http://schemas.microsoft.com/office/drawing/2014/main" id="{74A119DC-928D-8C03-8AD7-55B7435D3603}"/>
              </a:ext>
            </a:extLst>
          </p:cNvPr>
          <p:cNvGrpSpPr/>
          <p:nvPr/>
        </p:nvGrpSpPr>
        <p:grpSpPr>
          <a:xfrm>
            <a:off x="258629" y="1039298"/>
            <a:ext cx="8626741" cy="3064903"/>
            <a:chOff x="281618" y="1166766"/>
            <a:chExt cx="8626741" cy="3064903"/>
          </a:xfrm>
        </p:grpSpPr>
        <p:grpSp>
          <p:nvGrpSpPr>
            <p:cNvPr id="2" name="Group 45">
              <a:extLst>
                <a:ext uri="{FF2B5EF4-FFF2-40B4-BE49-F238E27FC236}">
                  <a16:creationId xmlns:a16="http://schemas.microsoft.com/office/drawing/2014/main" id="{118C9005-5321-49D7-A3E3-47EAC8EB1A26}"/>
                </a:ext>
              </a:extLst>
            </p:cNvPr>
            <p:cNvGrpSpPr/>
            <p:nvPr/>
          </p:nvGrpSpPr>
          <p:grpSpPr>
            <a:xfrm>
              <a:off x="281618" y="1166767"/>
              <a:ext cx="2952000" cy="982413"/>
              <a:chOff x="463549" y="1500029"/>
              <a:chExt cx="2952000" cy="982413"/>
            </a:xfrm>
          </p:grpSpPr>
          <p:sp>
            <p:nvSpPr>
              <p:cNvPr id="3" name="Rectangle: Rounded Corners 15">
                <a:extLst>
                  <a:ext uri="{FF2B5EF4-FFF2-40B4-BE49-F238E27FC236}">
                    <a16:creationId xmlns:a16="http://schemas.microsoft.com/office/drawing/2014/main" id="{2E9A8035-9843-0C85-A9B9-02AEB5CFFC34}"/>
                  </a:ext>
                </a:extLst>
              </p:cNvPr>
              <p:cNvSpPr/>
              <p:nvPr/>
            </p:nvSpPr>
            <p:spPr bwMode="auto">
              <a:xfrm>
                <a:off x="463549" y="1500029"/>
                <a:ext cx="2952000" cy="982413"/>
              </a:xfrm>
              <a:prstGeom prst="roundRect">
                <a:avLst>
                  <a:gd name="adj" fmla="val 8605"/>
                </a:avLst>
              </a:prstGeom>
              <a:solidFill>
                <a:srgbClr val="F2F2F3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eaLnBrk="0" fontAlgn="base" hangingPunct="0">
                  <a:spcBef>
                    <a:spcPct val="5000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GB" sz="1800" kern="1200">
                  <a:solidFill>
                    <a:srgbClr val="585858"/>
                  </a:solidFill>
                  <a:latin typeface="Arial" charset="0"/>
                  <a:ea typeface="ヒラギノ角ゴ Pro W3" pitchFamily="-64" charset="-128"/>
                  <a:cs typeface="Arial" pitchFamily="34" charset="0"/>
                </a:endParaRPr>
              </a:p>
            </p:txBody>
          </p:sp>
          <p:sp>
            <p:nvSpPr>
              <p:cNvPr id="4" name="Freeform: Shape 40">
                <a:extLst>
                  <a:ext uri="{FF2B5EF4-FFF2-40B4-BE49-F238E27FC236}">
                    <a16:creationId xmlns:a16="http://schemas.microsoft.com/office/drawing/2014/main" id="{36DD2697-FA7B-D2F1-6F5B-DF547ADD5D78}"/>
                  </a:ext>
                </a:extLst>
              </p:cNvPr>
              <p:cNvSpPr/>
              <p:nvPr/>
            </p:nvSpPr>
            <p:spPr>
              <a:xfrm>
                <a:off x="654317" y="1845356"/>
                <a:ext cx="359962" cy="365179"/>
              </a:xfrm>
              <a:custGeom>
                <a:avLst/>
                <a:gdLst>
                  <a:gd name="connsiteX0" fmla="*/ 31301 w 359962"/>
                  <a:gd name="connsiteY0" fmla="*/ 0 h 365179"/>
                  <a:gd name="connsiteX1" fmla="*/ 0 w 359962"/>
                  <a:gd name="connsiteY1" fmla="*/ 0 h 365179"/>
                  <a:gd name="connsiteX2" fmla="*/ 0 w 359962"/>
                  <a:gd name="connsiteY2" fmla="*/ 365179 h 365179"/>
                  <a:gd name="connsiteX3" fmla="*/ 359962 w 359962"/>
                  <a:gd name="connsiteY3" fmla="*/ 365179 h 365179"/>
                  <a:gd name="connsiteX4" fmla="*/ 359962 w 359962"/>
                  <a:gd name="connsiteY4" fmla="*/ 333878 h 365179"/>
                  <a:gd name="connsiteX5" fmla="*/ 31301 w 359962"/>
                  <a:gd name="connsiteY5" fmla="*/ 333878 h 365179"/>
                  <a:gd name="connsiteX6" fmla="*/ 31301 w 359962"/>
                  <a:gd name="connsiteY6" fmla="*/ 0 h 3651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59962" h="365179">
                    <a:moveTo>
                      <a:pt x="31301" y="0"/>
                    </a:moveTo>
                    <a:lnTo>
                      <a:pt x="0" y="0"/>
                    </a:lnTo>
                    <a:lnTo>
                      <a:pt x="0" y="365179"/>
                    </a:lnTo>
                    <a:lnTo>
                      <a:pt x="359962" y="365179"/>
                    </a:lnTo>
                    <a:lnTo>
                      <a:pt x="359962" y="333878"/>
                    </a:lnTo>
                    <a:lnTo>
                      <a:pt x="31301" y="333878"/>
                    </a:lnTo>
                    <a:lnTo>
                      <a:pt x="31301" y="0"/>
                    </a:lnTo>
                    <a:close/>
                  </a:path>
                </a:pathLst>
              </a:custGeom>
              <a:solidFill>
                <a:srgbClr val="003299"/>
              </a:solidFill>
              <a:ln w="51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GB" sz="1800" kern="1200">
                  <a:solidFill>
                    <a:srgbClr val="585858"/>
                  </a:solidFill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5" name="Freeform: Shape 41">
                <a:extLst>
                  <a:ext uri="{FF2B5EF4-FFF2-40B4-BE49-F238E27FC236}">
                    <a16:creationId xmlns:a16="http://schemas.microsoft.com/office/drawing/2014/main" id="{68FB371A-886C-E734-C0B8-C18EBB363329}"/>
                  </a:ext>
                </a:extLst>
              </p:cNvPr>
              <p:cNvSpPr/>
              <p:nvPr/>
            </p:nvSpPr>
            <p:spPr>
              <a:xfrm rot="10800000">
                <a:off x="936027" y="1845356"/>
                <a:ext cx="78252" cy="302576"/>
              </a:xfrm>
              <a:custGeom>
                <a:avLst/>
                <a:gdLst>
                  <a:gd name="connsiteX0" fmla="*/ 0 w 78252"/>
                  <a:gd name="connsiteY0" fmla="*/ 0 h 302576"/>
                  <a:gd name="connsiteX1" fmla="*/ 78253 w 78252"/>
                  <a:gd name="connsiteY1" fmla="*/ 0 h 302576"/>
                  <a:gd name="connsiteX2" fmla="*/ 78253 w 78252"/>
                  <a:gd name="connsiteY2" fmla="*/ 302577 h 302576"/>
                  <a:gd name="connsiteX3" fmla="*/ 0 w 78252"/>
                  <a:gd name="connsiteY3" fmla="*/ 302577 h 3025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8252" h="302576">
                    <a:moveTo>
                      <a:pt x="0" y="0"/>
                    </a:moveTo>
                    <a:lnTo>
                      <a:pt x="78253" y="0"/>
                    </a:lnTo>
                    <a:lnTo>
                      <a:pt x="78253" y="302577"/>
                    </a:lnTo>
                    <a:lnTo>
                      <a:pt x="0" y="302577"/>
                    </a:lnTo>
                    <a:close/>
                  </a:path>
                </a:pathLst>
              </a:custGeom>
              <a:solidFill>
                <a:srgbClr val="003299"/>
              </a:solidFill>
              <a:ln w="51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GB" sz="1800" kern="1200">
                  <a:solidFill>
                    <a:srgbClr val="585858"/>
                  </a:solidFill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6" name="Freeform: Shape 42">
                <a:extLst>
                  <a:ext uri="{FF2B5EF4-FFF2-40B4-BE49-F238E27FC236}">
                    <a16:creationId xmlns:a16="http://schemas.microsoft.com/office/drawing/2014/main" id="{4810259B-07B2-6F5F-3262-FC47104C4045}"/>
                  </a:ext>
                </a:extLst>
              </p:cNvPr>
              <p:cNvSpPr/>
              <p:nvPr/>
            </p:nvSpPr>
            <p:spPr>
              <a:xfrm rot="10800000">
                <a:off x="826473" y="1949693"/>
                <a:ext cx="78252" cy="198240"/>
              </a:xfrm>
              <a:custGeom>
                <a:avLst/>
                <a:gdLst>
                  <a:gd name="connsiteX0" fmla="*/ 0 w 78252"/>
                  <a:gd name="connsiteY0" fmla="*/ 0 h 198240"/>
                  <a:gd name="connsiteX1" fmla="*/ 78253 w 78252"/>
                  <a:gd name="connsiteY1" fmla="*/ 0 h 198240"/>
                  <a:gd name="connsiteX2" fmla="*/ 78253 w 78252"/>
                  <a:gd name="connsiteY2" fmla="*/ 198240 h 198240"/>
                  <a:gd name="connsiteX3" fmla="*/ 0 w 78252"/>
                  <a:gd name="connsiteY3" fmla="*/ 198240 h 1982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8252" h="198240">
                    <a:moveTo>
                      <a:pt x="0" y="0"/>
                    </a:moveTo>
                    <a:lnTo>
                      <a:pt x="78253" y="0"/>
                    </a:lnTo>
                    <a:lnTo>
                      <a:pt x="78253" y="198240"/>
                    </a:lnTo>
                    <a:lnTo>
                      <a:pt x="0" y="198240"/>
                    </a:lnTo>
                    <a:close/>
                  </a:path>
                </a:pathLst>
              </a:custGeom>
              <a:solidFill>
                <a:srgbClr val="003299"/>
              </a:solidFill>
              <a:ln w="51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GB" sz="1800" kern="1200">
                  <a:solidFill>
                    <a:srgbClr val="585858"/>
                  </a:solidFill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" name="Freeform: Shape 43">
                <a:extLst>
                  <a:ext uri="{FF2B5EF4-FFF2-40B4-BE49-F238E27FC236}">
                    <a16:creationId xmlns:a16="http://schemas.microsoft.com/office/drawing/2014/main" id="{E1D0817B-7A3C-721F-D830-6990D3F7DC5E}"/>
                  </a:ext>
                </a:extLst>
              </p:cNvPr>
              <p:cNvSpPr/>
              <p:nvPr/>
            </p:nvSpPr>
            <p:spPr>
              <a:xfrm rot="10800000">
                <a:off x="716919" y="2043597"/>
                <a:ext cx="78252" cy="104336"/>
              </a:xfrm>
              <a:custGeom>
                <a:avLst/>
                <a:gdLst>
                  <a:gd name="connsiteX0" fmla="*/ 0 w 78252"/>
                  <a:gd name="connsiteY0" fmla="*/ 0 h 104336"/>
                  <a:gd name="connsiteX1" fmla="*/ 78253 w 78252"/>
                  <a:gd name="connsiteY1" fmla="*/ 0 h 104336"/>
                  <a:gd name="connsiteX2" fmla="*/ 78253 w 78252"/>
                  <a:gd name="connsiteY2" fmla="*/ 104337 h 104336"/>
                  <a:gd name="connsiteX3" fmla="*/ 0 w 78252"/>
                  <a:gd name="connsiteY3" fmla="*/ 104337 h 1043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8252" h="104336">
                    <a:moveTo>
                      <a:pt x="0" y="0"/>
                    </a:moveTo>
                    <a:lnTo>
                      <a:pt x="78253" y="0"/>
                    </a:lnTo>
                    <a:lnTo>
                      <a:pt x="78253" y="104337"/>
                    </a:lnTo>
                    <a:lnTo>
                      <a:pt x="0" y="104337"/>
                    </a:lnTo>
                    <a:close/>
                  </a:path>
                </a:pathLst>
              </a:custGeom>
              <a:solidFill>
                <a:srgbClr val="003299"/>
              </a:solidFill>
              <a:ln w="51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GB" sz="1800" kern="1200">
                  <a:solidFill>
                    <a:srgbClr val="585858"/>
                  </a:solidFill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8" name="Freeform: Shape 44">
                <a:extLst>
                  <a:ext uri="{FF2B5EF4-FFF2-40B4-BE49-F238E27FC236}">
                    <a16:creationId xmlns:a16="http://schemas.microsoft.com/office/drawing/2014/main" id="{5F74444E-7CF3-B295-DBCC-C268C3C0B6D6}"/>
                  </a:ext>
                </a:extLst>
              </p:cNvPr>
              <p:cNvSpPr/>
              <p:nvPr/>
            </p:nvSpPr>
            <p:spPr>
              <a:xfrm>
                <a:off x="714781" y="1845356"/>
                <a:ext cx="169077" cy="169077"/>
              </a:xfrm>
              <a:custGeom>
                <a:avLst/>
                <a:gdLst>
                  <a:gd name="connsiteX0" fmla="*/ 169078 w 169077"/>
                  <a:gd name="connsiteY0" fmla="*/ 71679 h 169077"/>
                  <a:gd name="connsiteX1" fmla="*/ 169078 w 169077"/>
                  <a:gd name="connsiteY1" fmla="*/ 0 h 169077"/>
                  <a:gd name="connsiteX2" fmla="*/ 97398 w 169077"/>
                  <a:gd name="connsiteY2" fmla="*/ 0 h 169077"/>
                  <a:gd name="connsiteX3" fmla="*/ 125882 w 169077"/>
                  <a:gd name="connsiteY3" fmla="*/ 28484 h 169077"/>
                  <a:gd name="connsiteX4" fmla="*/ 0 w 169077"/>
                  <a:gd name="connsiteY4" fmla="*/ 154366 h 169077"/>
                  <a:gd name="connsiteX5" fmla="*/ 14711 w 169077"/>
                  <a:gd name="connsiteY5" fmla="*/ 169078 h 169077"/>
                  <a:gd name="connsiteX6" fmla="*/ 140594 w 169077"/>
                  <a:gd name="connsiteY6" fmla="*/ 43248 h 169077"/>
                  <a:gd name="connsiteX7" fmla="*/ 169078 w 169077"/>
                  <a:gd name="connsiteY7" fmla="*/ 71679 h 1690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9077" h="169077">
                    <a:moveTo>
                      <a:pt x="169078" y="71679"/>
                    </a:moveTo>
                    <a:lnTo>
                      <a:pt x="169078" y="0"/>
                    </a:lnTo>
                    <a:lnTo>
                      <a:pt x="97398" y="0"/>
                    </a:lnTo>
                    <a:lnTo>
                      <a:pt x="125882" y="28484"/>
                    </a:lnTo>
                    <a:lnTo>
                      <a:pt x="0" y="154366"/>
                    </a:lnTo>
                    <a:lnTo>
                      <a:pt x="14711" y="169078"/>
                    </a:lnTo>
                    <a:lnTo>
                      <a:pt x="140594" y="43248"/>
                    </a:lnTo>
                    <a:lnTo>
                      <a:pt x="169078" y="71679"/>
                    </a:lnTo>
                    <a:close/>
                  </a:path>
                </a:pathLst>
              </a:custGeom>
              <a:solidFill>
                <a:srgbClr val="003299"/>
              </a:solidFill>
              <a:ln w="51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GB" sz="1800" kern="1200">
                  <a:solidFill>
                    <a:srgbClr val="585858"/>
                  </a:solidFill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9" name="TextBox 9">
                <a:extLst>
                  <a:ext uri="{FF2B5EF4-FFF2-40B4-BE49-F238E27FC236}">
                    <a16:creationId xmlns:a16="http://schemas.microsoft.com/office/drawing/2014/main" id="{E92FADC9-AA51-17AC-A04C-10DD9FF33E5F}"/>
                  </a:ext>
                </a:extLst>
              </p:cNvPr>
              <p:cNvSpPr txBox="1"/>
              <p:nvPr/>
            </p:nvSpPr>
            <p:spPr>
              <a:xfrm>
                <a:off x="1210486" y="1564309"/>
                <a:ext cx="2181906" cy="90024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r>
                  <a:rPr lang="en-GB" sz="1050" kern="1200" dirty="0">
                    <a:solidFill>
                      <a:srgbClr val="003299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rial" pitchFamily="34" charset="0"/>
                  </a:rPr>
                  <a:t>Exploratory work</a:t>
                </a:r>
                <a:r>
                  <a:rPr lang="en-GB" sz="1050" kern="1200" dirty="0">
                    <a:solidFill>
                      <a:srgbClr val="EAC568">
                        <a:lumMod val="75000"/>
                      </a:srgbClr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rial" pitchFamily="34" charset="0"/>
                  </a:rPr>
                  <a:t> </a:t>
                </a:r>
                <a:r>
                  <a:rPr lang="en-GB" sz="1050" b="1" kern="1200" dirty="0">
                    <a:solidFill>
                      <a:srgbClr val="DFA81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rial" pitchFamily="34" charset="0"/>
                  </a:rPr>
                  <a:t>confirmed market demand</a:t>
                </a:r>
                <a:r>
                  <a:rPr lang="en-GB" sz="1050" kern="1200" dirty="0">
                    <a:solidFill>
                      <a:srgbClr val="FF990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rial" pitchFamily="34" charset="0"/>
                  </a:rPr>
                  <a:t> </a:t>
                </a:r>
                <a:r>
                  <a:rPr lang="en-GB" sz="1050" kern="1200" dirty="0">
                    <a:solidFill>
                      <a:srgbClr val="003299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rial" pitchFamily="34" charset="0"/>
                  </a:rPr>
                  <a:t>and interest for DLT, with an active ecosystem evidenced in Europe</a:t>
                </a:r>
              </a:p>
            </p:txBody>
          </p:sp>
        </p:grpSp>
        <p:grpSp>
          <p:nvGrpSpPr>
            <p:cNvPr id="10" name="Group 47">
              <a:extLst>
                <a:ext uri="{FF2B5EF4-FFF2-40B4-BE49-F238E27FC236}">
                  <a16:creationId xmlns:a16="http://schemas.microsoft.com/office/drawing/2014/main" id="{430BFCB9-A3A7-6440-F130-1C633BCF2C40}"/>
                </a:ext>
              </a:extLst>
            </p:cNvPr>
            <p:cNvGrpSpPr/>
            <p:nvPr/>
          </p:nvGrpSpPr>
          <p:grpSpPr>
            <a:xfrm>
              <a:off x="281618" y="3249256"/>
              <a:ext cx="2952000" cy="982413"/>
              <a:chOff x="463549" y="3582518"/>
              <a:chExt cx="2952000" cy="982413"/>
            </a:xfrm>
          </p:grpSpPr>
          <p:sp>
            <p:nvSpPr>
              <p:cNvPr id="11" name="Rectangle: Rounded Corners 18">
                <a:extLst>
                  <a:ext uri="{FF2B5EF4-FFF2-40B4-BE49-F238E27FC236}">
                    <a16:creationId xmlns:a16="http://schemas.microsoft.com/office/drawing/2014/main" id="{58A725E6-94E0-FC5A-6060-6B5A410A7D0B}"/>
                  </a:ext>
                </a:extLst>
              </p:cNvPr>
              <p:cNvSpPr/>
              <p:nvPr/>
            </p:nvSpPr>
            <p:spPr bwMode="auto">
              <a:xfrm>
                <a:off x="463549" y="3582518"/>
                <a:ext cx="2952000" cy="982413"/>
              </a:xfrm>
              <a:prstGeom prst="roundRect">
                <a:avLst>
                  <a:gd name="adj" fmla="val 9338"/>
                </a:avLst>
              </a:prstGeom>
              <a:solidFill>
                <a:srgbClr val="F2F2F3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eaLnBrk="0" fontAlgn="base" hangingPunct="0">
                  <a:spcBef>
                    <a:spcPct val="5000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GB" sz="1800" kern="1200">
                  <a:solidFill>
                    <a:srgbClr val="585858"/>
                  </a:solidFill>
                  <a:latin typeface="Arial" charset="0"/>
                  <a:ea typeface="ヒラギノ角ゴ Pro W3" pitchFamily="-64" charset="-128"/>
                  <a:cs typeface="Arial" pitchFamily="34" charset="0"/>
                </a:endParaRP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D59C936-595C-7454-AFC4-6E1231CD212C}"/>
                  </a:ext>
                </a:extLst>
              </p:cNvPr>
              <p:cNvSpPr txBox="1"/>
              <p:nvPr/>
            </p:nvSpPr>
            <p:spPr>
              <a:xfrm>
                <a:off x="1202679" y="3632716"/>
                <a:ext cx="2198125" cy="90024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r>
                  <a:rPr lang="en-GB" sz="1050" kern="1200" dirty="0">
                    <a:solidFill>
                      <a:srgbClr val="003299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rial" pitchFamily="34" charset="0"/>
                  </a:rPr>
                  <a:t>Market participants expressed a preference for having </a:t>
                </a:r>
                <a:r>
                  <a:rPr lang="en-GB" sz="1050" b="1" kern="1200" dirty="0">
                    <a:solidFill>
                      <a:srgbClr val="DFA81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rial" pitchFamily="34" charset="0"/>
                  </a:rPr>
                  <a:t>a single </a:t>
                </a:r>
                <a:r>
                  <a:rPr lang="en-GB" sz="1050" b="1" kern="1200" dirty="0" err="1">
                    <a:solidFill>
                      <a:srgbClr val="DFA81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rial" pitchFamily="34" charset="0"/>
                  </a:rPr>
                  <a:t>Eurosystem</a:t>
                </a:r>
                <a:r>
                  <a:rPr lang="en-GB" sz="1050" b="1" kern="1200" dirty="0">
                    <a:solidFill>
                      <a:srgbClr val="DFA81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rial" pitchFamily="34" charset="0"/>
                  </a:rPr>
                  <a:t> offering</a:t>
                </a:r>
                <a:r>
                  <a:rPr lang="en-GB" sz="1050" kern="1200" dirty="0">
                    <a:solidFill>
                      <a:srgbClr val="FF990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rial" pitchFamily="34" charset="0"/>
                  </a:rPr>
                  <a:t> </a:t>
                </a:r>
                <a:r>
                  <a:rPr lang="en-GB" sz="1050" kern="1200" dirty="0">
                    <a:solidFill>
                      <a:srgbClr val="003299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rial" pitchFamily="34" charset="0"/>
                  </a:rPr>
                  <a:t>within </a:t>
                </a:r>
                <a:r>
                  <a:rPr lang="en-GB" sz="1050" b="1" kern="1200" dirty="0">
                    <a:solidFill>
                      <a:srgbClr val="DFA81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rial" pitchFamily="34" charset="0"/>
                  </a:rPr>
                  <a:t>a short time frame</a:t>
                </a:r>
              </a:p>
            </p:txBody>
          </p:sp>
        </p:grpSp>
        <p:grpSp>
          <p:nvGrpSpPr>
            <p:cNvPr id="13" name="Group 46">
              <a:extLst>
                <a:ext uri="{FF2B5EF4-FFF2-40B4-BE49-F238E27FC236}">
                  <a16:creationId xmlns:a16="http://schemas.microsoft.com/office/drawing/2014/main" id="{E3950E77-B98C-6385-5245-3950EA197D08}"/>
                </a:ext>
              </a:extLst>
            </p:cNvPr>
            <p:cNvGrpSpPr/>
            <p:nvPr/>
          </p:nvGrpSpPr>
          <p:grpSpPr>
            <a:xfrm>
              <a:off x="281620" y="2205941"/>
              <a:ext cx="2952000" cy="982413"/>
              <a:chOff x="463551" y="2553163"/>
              <a:chExt cx="2952000" cy="982413"/>
            </a:xfrm>
          </p:grpSpPr>
          <p:sp>
            <p:nvSpPr>
              <p:cNvPr id="14" name="Rectangle: Rounded Corners 17">
                <a:extLst>
                  <a:ext uri="{FF2B5EF4-FFF2-40B4-BE49-F238E27FC236}">
                    <a16:creationId xmlns:a16="http://schemas.microsoft.com/office/drawing/2014/main" id="{4E792C46-51CE-1765-2C27-535F1F2A9406}"/>
                  </a:ext>
                </a:extLst>
              </p:cNvPr>
              <p:cNvSpPr/>
              <p:nvPr/>
            </p:nvSpPr>
            <p:spPr bwMode="auto">
              <a:xfrm>
                <a:off x="463551" y="2553163"/>
                <a:ext cx="2952000" cy="982413"/>
              </a:xfrm>
              <a:prstGeom prst="roundRect">
                <a:avLst>
                  <a:gd name="adj" fmla="val 10071"/>
                </a:avLst>
              </a:prstGeom>
              <a:solidFill>
                <a:srgbClr val="F2F2F3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eaLnBrk="0" fontAlgn="base" hangingPunct="0">
                  <a:spcBef>
                    <a:spcPct val="5000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GB" sz="1800" kern="1200">
                  <a:solidFill>
                    <a:srgbClr val="585858"/>
                  </a:solidFill>
                  <a:latin typeface="Arial" charset="0"/>
                  <a:ea typeface="ヒラギノ角ゴ Pro W3" pitchFamily="-64" charset="-128"/>
                  <a:cs typeface="Arial" pitchFamily="34" charset="0"/>
                </a:endParaRPr>
              </a:p>
            </p:txBody>
          </p:sp>
          <p:pic>
            <p:nvPicPr>
              <p:cNvPr id="15" name="Graphic 13" descr="Remote work with solid fill">
                <a:extLst>
                  <a:ext uri="{FF2B5EF4-FFF2-40B4-BE49-F238E27FC236}">
                    <a16:creationId xmlns:a16="http://schemas.microsoft.com/office/drawing/2014/main" id="{2E9E5490-09AE-78FD-1BB3-6298285D95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585410" y="2776632"/>
                <a:ext cx="559143" cy="559143"/>
              </a:xfrm>
              <a:prstGeom prst="rect">
                <a:avLst/>
              </a:prstGeom>
            </p:spPr>
          </p:pic>
          <p:sp>
            <p:nvSpPr>
              <p:cNvPr id="16" name="TextBox 14">
                <a:extLst>
                  <a:ext uri="{FF2B5EF4-FFF2-40B4-BE49-F238E27FC236}">
                    <a16:creationId xmlns:a16="http://schemas.microsoft.com/office/drawing/2014/main" id="{F188D19B-D2E3-9D09-83EF-FD0A75DDCBF1}"/>
                  </a:ext>
                </a:extLst>
              </p:cNvPr>
              <p:cNvSpPr txBox="1"/>
              <p:nvPr/>
            </p:nvSpPr>
            <p:spPr>
              <a:xfrm>
                <a:off x="1209717" y="2600293"/>
                <a:ext cx="2141764" cy="90024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r>
                  <a:rPr lang="en-GB" sz="1050" kern="1200" dirty="0">
                    <a:solidFill>
                      <a:srgbClr val="003299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rial" pitchFamily="34" charset="0"/>
                  </a:rPr>
                  <a:t>The </a:t>
                </a:r>
                <a:r>
                  <a:rPr lang="en-GB" sz="1050" b="1" kern="1200" dirty="0">
                    <a:solidFill>
                      <a:srgbClr val="DFA81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rial" pitchFamily="34" charset="0"/>
                  </a:rPr>
                  <a:t>absence</a:t>
                </a:r>
                <a:r>
                  <a:rPr lang="en-GB" sz="1050" kern="1200" dirty="0">
                    <a:solidFill>
                      <a:srgbClr val="003299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rial" pitchFamily="34" charset="0"/>
                  </a:rPr>
                  <a:t> of provision of central bank money is seen as </a:t>
                </a:r>
                <a:r>
                  <a:rPr lang="en-GB" sz="1050" b="1" kern="1200" dirty="0">
                    <a:solidFill>
                      <a:srgbClr val="DFA81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rial" pitchFamily="34" charset="0"/>
                  </a:rPr>
                  <a:t>major impediment </a:t>
                </a:r>
                <a:r>
                  <a:rPr lang="en-GB" sz="1050" kern="1200" dirty="0">
                    <a:solidFill>
                      <a:srgbClr val="003299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rial" pitchFamily="34" charset="0"/>
                  </a:rPr>
                  <a:t>to the growth of the DLT ecosystem</a:t>
                </a:r>
              </a:p>
            </p:txBody>
          </p:sp>
        </p:grpSp>
        <p:grpSp>
          <p:nvGrpSpPr>
            <p:cNvPr id="17" name="Group 3">
              <a:extLst>
                <a:ext uri="{FF2B5EF4-FFF2-40B4-BE49-F238E27FC236}">
                  <a16:creationId xmlns:a16="http://schemas.microsoft.com/office/drawing/2014/main" id="{C5AD5BD9-A9A2-26D9-0AE7-D02C7B0CD72A}"/>
                </a:ext>
              </a:extLst>
            </p:cNvPr>
            <p:cNvGrpSpPr/>
            <p:nvPr/>
          </p:nvGrpSpPr>
          <p:grpSpPr>
            <a:xfrm>
              <a:off x="3534859" y="1911465"/>
              <a:ext cx="850210" cy="769442"/>
              <a:chOff x="5789344" y="2413377"/>
              <a:chExt cx="1123247" cy="950835"/>
            </a:xfrm>
          </p:grpSpPr>
          <p:pic>
            <p:nvPicPr>
              <p:cNvPr id="18" name="Graphic 5" descr="Bridge scene outline">
                <a:extLst>
                  <a:ext uri="{FF2B5EF4-FFF2-40B4-BE49-F238E27FC236}">
                    <a16:creationId xmlns:a16="http://schemas.microsoft.com/office/drawing/2014/main" id="{857A6E86-37A4-02F1-5445-263704282C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 b="35536"/>
              <a:stretch/>
            </p:blipFill>
            <p:spPr>
              <a:xfrm>
                <a:off x="5860968" y="2843486"/>
                <a:ext cx="537160" cy="346271"/>
              </a:xfrm>
              <a:prstGeom prst="rect">
                <a:avLst/>
              </a:prstGeom>
            </p:spPr>
          </p:pic>
          <p:sp>
            <p:nvSpPr>
              <p:cNvPr id="19" name="Freeform: Shape 6">
                <a:extLst>
                  <a:ext uri="{FF2B5EF4-FFF2-40B4-BE49-F238E27FC236}">
                    <a16:creationId xmlns:a16="http://schemas.microsoft.com/office/drawing/2014/main" id="{EEFB6CC5-64C3-5E0E-65E3-D09A88ADAE2E}"/>
                  </a:ext>
                </a:extLst>
              </p:cNvPr>
              <p:cNvSpPr/>
              <p:nvPr/>
            </p:nvSpPr>
            <p:spPr>
              <a:xfrm>
                <a:off x="6463292" y="2662777"/>
                <a:ext cx="210609" cy="31174"/>
              </a:xfrm>
              <a:custGeom>
                <a:avLst/>
                <a:gdLst>
                  <a:gd name="connsiteX0" fmla="*/ 0 w 290799"/>
                  <a:gd name="connsiteY0" fmla="*/ 0 h 40519"/>
                  <a:gd name="connsiteX1" fmla="*/ 290799 w 290799"/>
                  <a:gd name="connsiteY1" fmla="*/ 0 h 40519"/>
                  <a:gd name="connsiteX2" fmla="*/ 290799 w 290799"/>
                  <a:gd name="connsiteY2" fmla="*/ 40520 h 40519"/>
                  <a:gd name="connsiteX3" fmla="*/ 0 w 290799"/>
                  <a:gd name="connsiteY3" fmla="*/ 40520 h 405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0799" h="40519">
                    <a:moveTo>
                      <a:pt x="0" y="0"/>
                    </a:moveTo>
                    <a:lnTo>
                      <a:pt x="290799" y="0"/>
                    </a:lnTo>
                    <a:lnTo>
                      <a:pt x="290799" y="40520"/>
                    </a:lnTo>
                    <a:lnTo>
                      <a:pt x="0" y="40520"/>
                    </a:lnTo>
                    <a:close/>
                  </a:path>
                </a:pathLst>
              </a:custGeom>
              <a:solidFill>
                <a:srgbClr val="003399"/>
              </a:solidFill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20" name="Freeform: Shape 7">
                <a:extLst>
                  <a:ext uri="{FF2B5EF4-FFF2-40B4-BE49-F238E27FC236}">
                    <a16:creationId xmlns:a16="http://schemas.microsoft.com/office/drawing/2014/main" id="{18335DCD-FABF-7CB3-7C1F-B93666ACEF5E}"/>
                  </a:ext>
                </a:extLst>
              </p:cNvPr>
              <p:cNvSpPr/>
              <p:nvPr/>
            </p:nvSpPr>
            <p:spPr>
              <a:xfrm>
                <a:off x="6463292" y="2756301"/>
                <a:ext cx="210609" cy="31174"/>
              </a:xfrm>
              <a:custGeom>
                <a:avLst/>
                <a:gdLst>
                  <a:gd name="connsiteX0" fmla="*/ 0 w 290799"/>
                  <a:gd name="connsiteY0" fmla="*/ 0 h 40519"/>
                  <a:gd name="connsiteX1" fmla="*/ 290799 w 290799"/>
                  <a:gd name="connsiteY1" fmla="*/ 0 h 40519"/>
                  <a:gd name="connsiteX2" fmla="*/ 290799 w 290799"/>
                  <a:gd name="connsiteY2" fmla="*/ 40520 h 40519"/>
                  <a:gd name="connsiteX3" fmla="*/ 0 w 290799"/>
                  <a:gd name="connsiteY3" fmla="*/ 40520 h 405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0799" h="40519">
                    <a:moveTo>
                      <a:pt x="0" y="0"/>
                    </a:moveTo>
                    <a:lnTo>
                      <a:pt x="290799" y="0"/>
                    </a:lnTo>
                    <a:lnTo>
                      <a:pt x="290799" y="40520"/>
                    </a:lnTo>
                    <a:lnTo>
                      <a:pt x="0" y="40520"/>
                    </a:lnTo>
                    <a:close/>
                  </a:path>
                </a:pathLst>
              </a:custGeom>
              <a:solidFill>
                <a:srgbClr val="003399"/>
              </a:solidFill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21" name="Freeform: Shape 8">
                <a:extLst>
                  <a:ext uri="{FF2B5EF4-FFF2-40B4-BE49-F238E27FC236}">
                    <a16:creationId xmlns:a16="http://schemas.microsoft.com/office/drawing/2014/main" id="{5818CC07-8987-41F9-5579-ED2F98ACC3D2}"/>
                  </a:ext>
                </a:extLst>
              </p:cNvPr>
              <p:cNvSpPr/>
              <p:nvPr/>
            </p:nvSpPr>
            <p:spPr>
              <a:xfrm>
                <a:off x="5789344" y="2413377"/>
                <a:ext cx="1123247" cy="950835"/>
              </a:xfrm>
              <a:custGeom>
                <a:avLst/>
                <a:gdLst>
                  <a:gd name="connsiteX0" fmla="*/ 1531542 w 1550928"/>
                  <a:gd name="connsiteY0" fmla="*/ 162080 h 1235854"/>
                  <a:gd name="connsiteX1" fmla="*/ 1415222 w 1550928"/>
                  <a:gd name="connsiteY1" fmla="*/ 162080 h 1235854"/>
                  <a:gd name="connsiteX2" fmla="*/ 1415222 w 1550928"/>
                  <a:gd name="connsiteY2" fmla="*/ 72936 h 1235854"/>
                  <a:gd name="connsiteX3" fmla="*/ 1402136 w 1550928"/>
                  <a:gd name="connsiteY3" fmla="*/ 53770 h 1235854"/>
                  <a:gd name="connsiteX4" fmla="*/ 775464 w 1550928"/>
                  <a:gd name="connsiteY4" fmla="*/ 51542 h 1235854"/>
                  <a:gd name="connsiteX5" fmla="*/ 148792 w 1550928"/>
                  <a:gd name="connsiteY5" fmla="*/ 53750 h 1235854"/>
                  <a:gd name="connsiteX6" fmla="*/ 135706 w 1550928"/>
                  <a:gd name="connsiteY6" fmla="*/ 72936 h 1235854"/>
                  <a:gd name="connsiteX7" fmla="*/ 135706 w 1550928"/>
                  <a:gd name="connsiteY7" fmla="*/ 162080 h 1235854"/>
                  <a:gd name="connsiteX8" fmla="*/ 19387 w 1550928"/>
                  <a:gd name="connsiteY8" fmla="*/ 162080 h 1235854"/>
                  <a:gd name="connsiteX9" fmla="*/ 0 w 1550928"/>
                  <a:gd name="connsiteY9" fmla="*/ 182340 h 1235854"/>
                  <a:gd name="connsiteX10" fmla="*/ 0 w 1550928"/>
                  <a:gd name="connsiteY10" fmla="*/ 1154815 h 1235854"/>
                  <a:gd name="connsiteX11" fmla="*/ 19387 w 1550928"/>
                  <a:gd name="connsiteY11" fmla="*/ 1175075 h 1235854"/>
                  <a:gd name="connsiteX12" fmla="*/ 641697 w 1550928"/>
                  <a:gd name="connsiteY12" fmla="*/ 1175075 h 1235854"/>
                  <a:gd name="connsiteX13" fmla="*/ 715366 w 1550928"/>
                  <a:gd name="connsiteY13" fmla="*/ 1235855 h 1235854"/>
                  <a:gd name="connsiteX14" fmla="*/ 835563 w 1550928"/>
                  <a:gd name="connsiteY14" fmla="*/ 1235855 h 1235854"/>
                  <a:gd name="connsiteX15" fmla="*/ 909232 w 1550928"/>
                  <a:gd name="connsiteY15" fmla="*/ 1175075 h 1235854"/>
                  <a:gd name="connsiteX16" fmla="*/ 1531542 w 1550928"/>
                  <a:gd name="connsiteY16" fmla="*/ 1175075 h 1235854"/>
                  <a:gd name="connsiteX17" fmla="*/ 1550928 w 1550928"/>
                  <a:gd name="connsiteY17" fmla="*/ 1154815 h 1235854"/>
                  <a:gd name="connsiteX18" fmla="*/ 1550928 w 1550928"/>
                  <a:gd name="connsiteY18" fmla="*/ 182340 h 1235854"/>
                  <a:gd name="connsiteX19" fmla="*/ 1531542 w 1550928"/>
                  <a:gd name="connsiteY19" fmla="*/ 162080 h 1235854"/>
                  <a:gd name="connsiteX20" fmla="*/ 1376449 w 1550928"/>
                  <a:gd name="connsiteY20" fmla="*/ 87523 h 1235854"/>
                  <a:gd name="connsiteX21" fmla="*/ 1376449 w 1550928"/>
                  <a:gd name="connsiteY21" fmla="*/ 1017453 h 1235854"/>
                  <a:gd name="connsiteX22" fmla="*/ 794851 w 1550928"/>
                  <a:gd name="connsiteY22" fmla="*/ 1017453 h 1235854"/>
                  <a:gd name="connsiteX23" fmla="*/ 794851 w 1550928"/>
                  <a:gd name="connsiteY23" fmla="*/ 87523 h 1235854"/>
                  <a:gd name="connsiteX24" fmla="*/ 1376449 w 1550928"/>
                  <a:gd name="connsiteY24" fmla="*/ 87523 h 1235854"/>
                  <a:gd name="connsiteX25" fmla="*/ 174479 w 1550928"/>
                  <a:gd name="connsiteY25" fmla="*/ 87523 h 1235854"/>
                  <a:gd name="connsiteX26" fmla="*/ 756078 w 1550928"/>
                  <a:gd name="connsiteY26" fmla="*/ 87523 h 1235854"/>
                  <a:gd name="connsiteX27" fmla="*/ 756078 w 1550928"/>
                  <a:gd name="connsiteY27" fmla="*/ 1017453 h 1235854"/>
                  <a:gd name="connsiteX28" fmla="*/ 174479 w 1550928"/>
                  <a:gd name="connsiteY28" fmla="*/ 1017453 h 1235854"/>
                  <a:gd name="connsiteX29" fmla="*/ 1512155 w 1550928"/>
                  <a:gd name="connsiteY29" fmla="*/ 1134555 h 1235854"/>
                  <a:gd name="connsiteX30" fmla="*/ 891784 w 1550928"/>
                  <a:gd name="connsiteY30" fmla="*/ 1134555 h 1235854"/>
                  <a:gd name="connsiteX31" fmla="*/ 872397 w 1550928"/>
                  <a:gd name="connsiteY31" fmla="*/ 1154815 h 1235854"/>
                  <a:gd name="connsiteX32" fmla="*/ 872397 w 1550928"/>
                  <a:gd name="connsiteY32" fmla="*/ 1156841 h 1235854"/>
                  <a:gd name="connsiteX33" fmla="*/ 835563 w 1550928"/>
                  <a:gd name="connsiteY33" fmla="*/ 1195335 h 1235854"/>
                  <a:gd name="connsiteX34" fmla="*/ 715366 w 1550928"/>
                  <a:gd name="connsiteY34" fmla="*/ 1195335 h 1235854"/>
                  <a:gd name="connsiteX35" fmla="*/ 678531 w 1550928"/>
                  <a:gd name="connsiteY35" fmla="*/ 1156841 h 1235854"/>
                  <a:gd name="connsiteX36" fmla="*/ 678531 w 1550928"/>
                  <a:gd name="connsiteY36" fmla="*/ 1154815 h 1235854"/>
                  <a:gd name="connsiteX37" fmla="*/ 659145 w 1550928"/>
                  <a:gd name="connsiteY37" fmla="*/ 1134555 h 1235854"/>
                  <a:gd name="connsiteX38" fmla="*/ 38773 w 1550928"/>
                  <a:gd name="connsiteY38" fmla="*/ 1134555 h 1235854"/>
                  <a:gd name="connsiteX39" fmla="*/ 38773 w 1550928"/>
                  <a:gd name="connsiteY39" fmla="*/ 202599 h 1235854"/>
                  <a:gd name="connsiteX40" fmla="*/ 135706 w 1550928"/>
                  <a:gd name="connsiteY40" fmla="*/ 202599 h 1235854"/>
                  <a:gd name="connsiteX41" fmla="*/ 135706 w 1550928"/>
                  <a:gd name="connsiteY41" fmla="*/ 1045412 h 1235854"/>
                  <a:gd name="connsiteX42" fmla="*/ 155087 w 1550928"/>
                  <a:gd name="connsiteY42" fmla="*/ 1065678 h 1235854"/>
                  <a:gd name="connsiteX43" fmla="*/ 161393 w 1550928"/>
                  <a:gd name="connsiteY43" fmla="*/ 1064577 h 1235854"/>
                  <a:gd name="connsiteX44" fmla="*/ 769164 w 1550928"/>
                  <a:gd name="connsiteY44" fmla="*/ 1064577 h 1235854"/>
                  <a:gd name="connsiteX45" fmla="*/ 770133 w 1550928"/>
                  <a:gd name="connsiteY45" fmla="*/ 1064740 h 1235854"/>
                  <a:gd name="connsiteX46" fmla="*/ 774534 w 1550928"/>
                  <a:gd name="connsiteY46" fmla="*/ 1065509 h 1235854"/>
                  <a:gd name="connsiteX47" fmla="*/ 775464 w 1550928"/>
                  <a:gd name="connsiteY47" fmla="*/ 1065671 h 1235854"/>
                  <a:gd name="connsiteX48" fmla="*/ 776181 w 1550928"/>
                  <a:gd name="connsiteY48" fmla="*/ 1065550 h 1235854"/>
                  <a:gd name="connsiteX49" fmla="*/ 780543 w 1550928"/>
                  <a:gd name="connsiteY49" fmla="*/ 1064861 h 1235854"/>
                  <a:gd name="connsiteX50" fmla="*/ 781513 w 1550928"/>
                  <a:gd name="connsiteY50" fmla="*/ 1064638 h 1235854"/>
                  <a:gd name="connsiteX51" fmla="*/ 781765 w 1550928"/>
                  <a:gd name="connsiteY51" fmla="*/ 1064638 h 1235854"/>
                  <a:gd name="connsiteX52" fmla="*/ 1389535 w 1550928"/>
                  <a:gd name="connsiteY52" fmla="*/ 1064638 h 1235854"/>
                  <a:gd name="connsiteX53" fmla="*/ 1395836 w 1550928"/>
                  <a:gd name="connsiteY53" fmla="*/ 1065671 h 1235854"/>
                  <a:gd name="connsiteX54" fmla="*/ 1415222 w 1550928"/>
                  <a:gd name="connsiteY54" fmla="*/ 1045412 h 1235854"/>
                  <a:gd name="connsiteX55" fmla="*/ 1415222 w 1550928"/>
                  <a:gd name="connsiteY55" fmla="*/ 202599 h 1235854"/>
                  <a:gd name="connsiteX56" fmla="*/ 1512155 w 1550928"/>
                  <a:gd name="connsiteY56" fmla="*/ 202599 h 12358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</a:cxnLst>
                <a:rect l="l" t="t" r="r" b="b"/>
                <a:pathLst>
                  <a:path w="1550928" h="1235854">
                    <a:moveTo>
                      <a:pt x="1531542" y="162080"/>
                    </a:moveTo>
                    <a:lnTo>
                      <a:pt x="1415222" y="162080"/>
                    </a:lnTo>
                    <a:lnTo>
                      <a:pt x="1415222" y="72936"/>
                    </a:lnTo>
                    <a:cubicBezTo>
                      <a:pt x="1415224" y="64283"/>
                      <a:pt x="1409966" y="56582"/>
                      <a:pt x="1402136" y="53770"/>
                    </a:cubicBezTo>
                    <a:cubicBezTo>
                      <a:pt x="1198872" y="-17140"/>
                      <a:pt x="979184" y="-17922"/>
                      <a:pt x="775464" y="51542"/>
                    </a:cubicBezTo>
                    <a:cubicBezTo>
                      <a:pt x="571746" y="-17928"/>
                      <a:pt x="352059" y="-17154"/>
                      <a:pt x="148792" y="53750"/>
                    </a:cubicBezTo>
                    <a:cubicBezTo>
                      <a:pt x="140954" y="56564"/>
                      <a:pt x="135695" y="64275"/>
                      <a:pt x="135706" y="72936"/>
                    </a:cubicBezTo>
                    <a:lnTo>
                      <a:pt x="135706" y="162080"/>
                    </a:lnTo>
                    <a:lnTo>
                      <a:pt x="19387" y="162080"/>
                    </a:lnTo>
                    <a:cubicBezTo>
                      <a:pt x="8680" y="162080"/>
                      <a:pt x="0" y="171150"/>
                      <a:pt x="0" y="182340"/>
                    </a:cubicBezTo>
                    <a:lnTo>
                      <a:pt x="0" y="1154815"/>
                    </a:lnTo>
                    <a:cubicBezTo>
                      <a:pt x="0" y="1166005"/>
                      <a:pt x="8680" y="1175075"/>
                      <a:pt x="19387" y="1175075"/>
                    </a:cubicBezTo>
                    <a:lnTo>
                      <a:pt x="641697" y="1175075"/>
                    </a:lnTo>
                    <a:cubicBezTo>
                      <a:pt x="649829" y="1210714"/>
                      <a:pt x="680307" y="1235859"/>
                      <a:pt x="715366" y="1235855"/>
                    </a:cubicBezTo>
                    <a:lnTo>
                      <a:pt x="835563" y="1235855"/>
                    </a:lnTo>
                    <a:cubicBezTo>
                      <a:pt x="870621" y="1235859"/>
                      <a:pt x="901099" y="1210714"/>
                      <a:pt x="909232" y="1175075"/>
                    </a:cubicBezTo>
                    <a:lnTo>
                      <a:pt x="1531542" y="1175075"/>
                    </a:lnTo>
                    <a:cubicBezTo>
                      <a:pt x="1542249" y="1175075"/>
                      <a:pt x="1550928" y="1166005"/>
                      <a:pt x="1550928" y="1154815"/>
                    </a:cubicBezTo>
                    <a:lnTo>
                      <a:pt x="1550928" y="182340"/>
                    </a:lnTo>
                    <a:cubicBezTo>
                      <a:pt x="1550928" y="171150"/>
                      <a:pt x="1542249" y="162080"/>
                      <a:pt x="1531542" y="162080"/>
                    </a:cubicBezTo>
                    <a:close/>
                    <a:moveTo>
                      <a:pt x="1376449" y="87523"/>
                    </a:moveTo>
                    <a:lnTo>
                      <a:pt x="1376449" y="1017453"/>
                    </a:lnTo>
                    <a:cubicBezTo>
                      <a:pt x="1186840" y="957403"/>
                      <a:pt x="984460" y="957403"/>
                      <a:pt x="794851" y="1017453"/>
                    </a:cubicBezTo>
                    <a:lnTo>
                      <a:pt x="794851" y="87523"/>
                    </a:lnTo>
                    <a:cubicBezTo>
                      <a:pt x="984080" y="24851"/>
                      <a:pt x="1187220" y="24851"/>
                      <a:pt x="1376449" y="87523"/>
                    </a:cubicBezTo>
                    <a:close/>
                    <a:moveTo>
                      <a:pt x="174479" y="87523"/>
                    </a:moveTo>
                    <a:cubicBezTo>
                      <a:pt x="363708" y="24851"/>
                      <a:pt x="566849" y="24851"/>
                      <a:pt x="756078" y="87523"/>
                    </a:cubicBezTo>
                    <a:lnTo>
                      <a:pt x="756078" y="1017453"/>
                    </a:lnTo>
                    <a:cubicBezTo>
                      <a:pt x="566469" y="957403"/>
                      <a:pt x="364088" y="957403"/>
                      <a:pt x="174479" y="1017453"/>
                    </a:cubicBezTo>
                    <a:close/>
                    <a:moveTo>
                      <a:pt x="1512155" y="1134555"/>
                    </a:moveTo>
                    <a:lnTo>
                      <a:pt x="891784" y="1134555"/>
                    </a:lnTo>
                    <a:cubicBezTo>
                      <a:pt x="881077" y="1134555"/>
                      <a:pt x="872397" y="1143626"/>
                      <a:pt x="872397" y="1154815"/>
                    </a:cubicBezTo>
                    <a:lnTo>
                      <a:pt x="872397" y="1156841"/>
                    </a:lnTo>
                    <a:cubicBezTo>
                      <a:pt x="872397" y="1178100"/>
                      <a:pt x="855905" y="1195335"/>
                      <a:pt x="835563" y="1195335"/>
                    </a:cubicBezTo>
                    <a:lnTo>
                      <a:pt x="715366" y="1195335"/>
                    </a:lnTo>
                    <a:cubicBezTo>
                      <a:pt x="695023" y="1195335"/>
                      <a:pt x="678531" y="1178100"/>
                      <a:pt x="678531" y="1156841"/>
                    </a:cubicBezTo>
                    <a:lnTo>
                      <a:pt x="678531" y="1154815"/>
                    </a:lnTo>
                    <a:cubicBezTo>
                      <a:pt x="678531" y="1143626"/>
                      <a:pt x="669852" y="1134555"/>
                      <a:pt x="659145" y="1134555"/>
                    </a:cubicBezTo>
                    <a:lnTo>
                      <a:pt x="38773" y="1134555"/>
                    </a:lnTo>
                    <a:lnTo>
                      <a:pt x="38773" y="202599"/>
                    </a:lnTo>
                    <a:lnTo>
                      <a:pt x="135706" y="202599"/>
                    </a:lnTo>
                    <a:lnTo>
                      <a:pt x="135706" y="1045412"/>
                    </a:lnTo>
                    <a:cubicBezTo>
                      <a:pt x="135702" y="1056601"/>
                      <a:pt x="144380" y="1065673"/>
                      <a:pt x="155087" y="1065678"/>
                    </a:cubicBezTo>
                    <a:cubicBezTo>
                      <a:pt x="157233" y="1065678"/>
                      <a:pt x="159364" y="1065307"/>
                      <a:pt x="161393" y="1064577"/>
                    </a:cubicBezTo>
                    <a:cubicBezTo>
                      <a:pt x="358642" y="995830"/>
                      <a:pt x="571915" y="995830"/>
                      <a:pt x="769164" y="1064577"/>
                    </a:cubicBezTo>
                    <a:cubicBezTo>
                      <a:pt x="769483" y="1064652"/>
                      <a:pt x="769807" y="1064707"/>
                      <a:pt x="770133" y="1064740"/>
                    </a:cubicBezTo>
                    <a:cubicBezTo>
                      <a:pt x="771566" y="1065179"/>
                      <a:pt x="773043" y="1065439"/>
                      <a:pt x="774534" y="1065509"/>
                    </a:cubicBezTo>
                    <a:cubicBezTo>
                      <a:pt x="774844" y="1065509"/>
                      <a:pt x="775154" y="1065671"/>
                      <a:pt x="775464" y="1065671"/>
                    </a:cubicBezTo>
                    <a:cubicBezTo>
                      <a:pt x="775774" y="1065671"/>
                      <a:pt x="775949" y="1065570"/>
                      <a:pt x="776181" y="1065550"/>
                    </a:cubicBezTo>
                    <a:cubicBezTo>
                      <a:pt x="777657" y="1065501"/>
                      <a:pt x="779120" y="1065270"/>
                      <a:pt x="780543" y="1064861"/>
                    </a:cubicBezTo>
                    <a:cubicBezTo>
                      <a:pt x="780854" y="1064861"/>
                      <a:pt x="781183" y="1064740"/>
                      <a:pt x="781513" y="1064638"/>
                    </a:cubicBezTo>
                    <a:lnTo>
                      <a:pt x="781765" y="1064638"/>
                    </a:lnTo>
                    <a:cubicBezTo>
                      <a:pt x="979014" y="995890"/>
                      <a:pt x="1192286" y="995890"/>
                      <a:pt x="1389535" y="1064638"/>
                    </a:cubicBezTo>
                    <a:cubicBezTo>
                      <a:pt x="1391567" y="1065339"/>
                      <a:pt x="1393695" y="1065688"/>
                      <a:pt x="1395836" y="1065671"/>
                    </a:cubicBezTo>
                    <a:cubicBezTo>
                      <a:pt x="1406543" y="1065671"/>
                      <a:pt x="1415222" y="1056601"/>
                      <a:pt x="1415222" y="1045412"/>
                    </a:cubicBezTo>
                    <a:lnTo>
                      <a:pt x="1415222" y="202599"/>
                    </a:lnTo>
                    <a:lnTo>
                      <a:pt x="1512155" y="202599"/>
                    </a:lnTo>
                    <a:close/>
                  </a:path>
                </a:pathLst>
              </a:custGeom>
              <a:solidFill>
                <a:srgbClr val="003399"/>
              </a:solidFill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22" name="Freeform: Shape 10">
                <a:extLst>
                  <a:ext uri="{FF2B5EF4-FFF2-40B4-BE49-F238E27FC236}">
                    <a16:creationId xmlns:a16="http://schemas.microsoft.com/office/drawing/2014/main" id="{12A77789-A615-4FA2-1558-4B9DE4D99693}"/>
                  </a:ext>
                </a:extLst>
              </p:cNvPr>
              <p:cNvSpPr/>
              <p:nvPr/>
            </p:nvSpPr>
            <p:spPr>
              <a:xfrm>
                <a:off x="6463292" y="2852380"/>
                <a:ext cx="143849" cy="31174"/>
              </a:xfrm>
              <a:custGeom>
                <a:avLst/>
                <a:gdLst>
                  <a:gd name="connsiteX0" fmla="*/ 0 w 290799"/>
                  <a:gd name="connsiteY0" fmla="*/ 0 h 40519"/>
                  <a:gd name="connsiteX1" fmla="*/ 290799 w 290799"/>
                  <a:gd name="connsiteY1" fmla="*/ 0 h 40519"/>
                  <a:gd name="connsiteX2" fmla="*/ 290799 w 290799"/>
                  <a:gd name="connsiteY2" fmla="*/ 40520 h 40519"/>
                  <a:gd name="connsiteX3" fmla="*/ 0 w 290799"/>
                  <a:gd name="connsiteY3" fmla="*/ 40520 h 405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0799" h="40519">
                    <a:moveTo>
                      <a:pt x="0" y="0"/>
                    </a:moveTo>
                    <a:lnTo>
                      <a:pt x="290799" y="0"/>
                    </a:lnTo>
                    <a:lnTo>
                      <a:pt x="290799" y="40520"/>
                    </a:lnTo>
                    <a:lnTo>
                      <a:pt x="0" y="40520"/>
                    </a:lnTo>
                    <a:close/>
                  </a:path>
                </a:pathLst>
              </a:custGeom>
              <a:solidFill>
                <a:srgbClr val="003399"/>
              </a:solidFill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</p:grpSp>
        <p:sp>
          <p:nvSpPr>
            <p:cNvPr id="23" name="Rectangle 20">
              <a:extLst>
                <a:ext uri="{FF2B5EF4-FFF2-40B4-BE49-F238E27FC236}">
                  <a16:creationId xmlns:a16="http://schemas.microsoft.com/office/drawing/2014/main" id="{4557C2E0-2CA0-51B4-EED7-29FA3E5A59A3}"/>
                </a:ext>
              </a:extLst>
            </p:cNvPr>
            <p:cNvSpPr/>
            <p:nvPr/>
          </p:nvSpPr>
          <p:spPr bwMode="auto">
            <a:xfrm>
              <a:off x="3598872" y="1550365"/>
              <a:ext cx="720000" cy="261610"/>
            </a:xfrm>
            <a:prstGeom prst="rect">
              <a:avLst/>
            </a:prstGeom>
            <a:solidFill>
              <a:srgbClr val="003399"/>
            </a:solidFill>
            <a:ln w="9525" cap="flat" cmpd="sng" algn="ctr">
              <a:solidFill>
                <a:srgbClr val="003399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Arial" pitchFamily="34" charset="0"/>
                </a:rPr>
                <a:t>Pontes</a:t>
              </a:r>
              <a:endPara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endParaRPr>
            </a:p>
          </p:txBody>
        </p:sp>
        <p:pic>
          <p:nvPicPr>
            <p:cNvPr id="24" name="Picture 39">
              <a:extLst>
                <a:ext uri="{FF2B5EF4-FFF2-40B4-BE49-F238E27FC236}">
                  <a16:creationId xmlns:a16="http://schemas.microsoft.com/office/drawing/2014/main" id="{4DCDF81D-F5C8-78DC-5EDB-0B470819DCDA}"/>
                </a:ext>
              </a:extLst>
            </p:cNvPr>
            <p:cNvPicPr/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5997" y="3529165"/>
              <a:ext cx="391859" cy="42259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" name="Arrow: Chevron 55">
              <a:extLst>
                <a:ext uri="{FF2B5EF4-FFF2-40B4-BE49-F238E27FC236}">
                  <a16:creationId xmlns:a16="http://schemas.microsoft.com/office/drawing/2014/main" id="{7211358C-8B4E-0F73-4436-B7794F5F18F4}"/>
                </a:ext>
              </a:extLst>
            </p:cNvPr>
            <p:cNvSpPr/>
            <p:nvPr/>
          </p:nvSpPr>
          <p:spPr bwMode="auto">
            <a:xfrm>
              <a:off x="3218874" y="1201804"/>
              <a:ext cx="228894" cy="2164893"/>
            </a:xfrm>
            <a:prstGeom prst="chevron">
              <a:avLst>
                <a:gd name="adj" fmla="val 71347"/>
              </a:avLst>
            </a:prstGeom>
            <a:solidFill>
              <a:srgbClr val="DFA81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defTabSz="685800" eaLnBrk="0" fontAlgn="base" hangingPunct="0">
                <a:spcBef>
                  <a:spcPct val="50000"/>
                </a:spcBef>
                <a:spcAft>
                  <a:spcPct val="0"/>
                </a:spcAft>
                <a:buClrTx/>
                <a:buFontTx/>
                <a:buNone/>
              </a:pPr>
              <a:endParaRPr lang="en-GB" sz="1350" kern="1200">
                <a:solidFill>
                  <a:srgbClr val="585858"/>
                </a:solidFill>
                <a:latin typeface="Arial" charset="0"/>
                <a:ea typeface="ヒラギノ角ゴ Pro W3" pitchFamily="-64" charset="-128"/>
                <a:cs typeface="Arial" pitchFamily="34" charset="0"/>
              </a:endParaRPr>
            </a:p>
          </p:txBody>
        </p:sp>
        <p:grpSp>
          <p:nvGrpSpPr>
            <p:cNvPr id="26" name="Group 12">
              <a:extLst>
                <a:ext uri="{FF2B5EF4-FFF2-40B4-BE49-F238E27FC236}">
                  <a16:creationId xmlns:a16="http://schemas.microsoft.com/office/drawing/2014/main" id="{957F9A45-1513-3326-72C0-8197E3C7DE9E}"/>
                </a:ext>
              </a:extLst>
            </p:cNvPr>
            <p:cNvGrpSpPr/>
            <p:nvPr/>
          </p:nvGrpSpPr>
          <p:grpSpPr>
            <a:xfrm>
              <a:off x="4804631" y="2824313"/>
              <a:ext cx="850210" cy="756000"/>
              <a:chOff x="1897457" y="2383808"/>
              <a:chExt cx="1123247" cy="950835"/>
            </a:xfrm>
          </p:grpSpPr>
          <p:grpSp>
            <p:nvGrpSpPr>
              <p:cNvPr id="27" name="Group 16">
                <a:extLst>
                  <a:ext uri="{FF2B5EF4-FFF2-40B4-BE49-F238E27FC236}">
                    <a16:creationId xmlns:a16="http://schemas.microsoft.com/office/drawing/2014/main" id="{2052B278-1B25-1D47-F902-FD75739855E6}"/>
                  </a:ext>
                </a:extLst>
              </p:cNvPr>
              <p:cNvGrpSpPr/>
              <p:nvPr/>
            </p:nvGrpSpPr>
            <p:grpSpPr>
              <a:xfrm>
                <a:off x="1897457" y="2383808"/>
                <a:ext cx="1123247" cy="950835"/>
                <a:chOff x="1897457" y="2098790"/>
                <a:chExt cx="1550928" cy="1235854"/>
              </a:xfrm>
            </p:grpSpPr>
            <p:pic>
              <p:nvPicPr>
                <p:cNvPr id="29" name="Graphic 22" descr="Road with solid fill">
                  <a:extLst>
                    <a:ext uri="{FF2B5EF4-FFF2-40B4-BE49-F238E27FC236}">
                      <a16:creationId xmlns:a16="http://schemas.microsoft.com/office/drawing/2014/main" id="{18573F7B-1B83-9FD9-B3C9-1BECAABBA92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034979" y="2571750"/>
                  <a:ext cx="626388" cy="626388"/>
                </a:xfrm>
                <a:prstGeom prst="rect">
                  <a:avLst/>
                </a:prstGeom>
              </p:spPr>
            </p:pic>
            <p:sp>
              <p:nvSpPr>
                <p:cNvPr id="30" name="Freeform: Shape 23">
                  <a:extLst>
                    <a:ext uri="{FF2B5EF4-FFF2-40B4-BE49-F238E27FC236}">
                      <a16:creationId xmlns:a16="http://schemas.microsoft.com/office/drawing/2014/main" id="{5D929289-4EFC-A0C5-3DED-2CAE9502FD7E}"/>
                    </a:ext>
                  </a:extLst>
                </p:cNvPr>
                <p:cNvSpPr/>
                <p:nvPr/>
              </p:nvSpPr>
              <p:spPr>
                <a:xfrm>
                  <a:off x="2828014" y="2422949"/>
                  <a:ext cx="290799" cy="40519"/>
                </a:xfrm>
                <a:custGeom>
                  <a:avLst/>
                  <a:gdLst>
                    <a:gd name="connsiteX0" fmla="*/ 0 w 290799"/>
                    <a:gd name="connsiteY0" fmla="*/ 0 h 40519"/>
                    <a:gd name="connsiteX1" fmla="*/ 290799 w 290799"/>
                    <a:gd name="connsiteY1" fmla="*/ 0 h 40519"/>
                    <a:gd name="connsiteX2" fmla="*/ 290799 w 290799"/>
                    <a:gd name="connsiteY2" fmla="*/ 40520 h 40519"/>
                    <a:gd name="connsiteX3" fmla="*/ 0 w 290799"/>
                    <a:gd name="connsiteY3" fmla="*/ 40520 h 405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0799" h="40519">
                      <a:moveTo>
                        <a:pt x="0" y="0"/>
                      </a:moveTo>
                      <a:lnTo>
                        <a:pt x="290799" y="0"/>
                      </a:lnTo>
                      <a:lnTo>
                        <a:pt x="290799" y="40520"/>
                      </a:lnTo>
                      <a:lnTo>
                        <a:pt x="0" y="40520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85858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  <p:sp>
              <p:nvSpPr>
                <p:cNvPr id="31" name="Freeform: Shape 24">
                  <a:extLst>
                    <a:ext uri="{FF2B5EF4-FFF2-40B4-BE49-F238E27FC236}">
                      <a16:creationId xmlns:a16="http://schemas.microsoft.com/office/drawing/2014/main" id="{9424FFF7-8649-7E97-942C-0F0D25AAB869}"/>
                    </a:ext>
                  </a:extLst>
                </p:cNvPr>
                <p:cNvSpPr/>
                <p:nvPr/>
              </p:nvSpPr>
              <p:spPr>
                <a:xfrm>
                  <a:off x="2828014" y="2544508"/>
                  <a:ext cx="290799" cy="40519"/>
                </a:xfrm>
                <a:custGeom>
                  <a:avLst/>
                  <a:gdLst>
                    <a:gd name="connsiteX0" fmla="*/ 0 w 290799"/>
                    <a:gd name="connsiteY0" fmla="*/ 0 h 40519"/>
                    <a:gd name="connsiteX1" fmla="*/ 290799 w 290799"/>
                    <a:gd name="connsiteY1" fmla="*/ 0 h 40519"/>
                    <a:gd name="connsiteX2" fmla="*/ 290799 w 290799"/>
                    <a:gd name="connsiteY2" fmla="*/ 40520 h 40519"/>
                    <a:gd name="connsiteX3" fmla="*/ 0 w 290799"/>
                    <a:gd name="connsiteY3" fmla="*/ 40520 h 405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0799" h="40519">
                      <a:moveTo>
                        <a:pt x="0" y="0"/>
                      </a:moveTo>
                      <a:lnTo>
                        <a:pt x="290799" y="0"/>
                      </a:lnTo>
                      <a:lnTo>
                        <a:pt x="290799" y="40520"/>
                      </a:lnTo>
                      <a:lnTo>
                        <a:pt x="0" y="40520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85858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  <p:sp>
              <p:nvSpPr>
                <p:cNvPr id="32" name="Freeform: Shape 25">
                  <a:extLst>
                    <a:ext uri="{FF2B5EF4-FFF2-40B4-BE49-F238E27FC236}">
                      <a16:creationId xmlns:a16="http://schemas.microsoft.com/office/drawing/2014/main" id="{39C3B577-6EB1-5D7B-8CFF-FF3F199D018F}"/>
                    </a:ext>
                  </a:extLst>
                </p:cNvPr>
                <p:cNvSpPr/>
                <p:nvPr/>
              </p:nvSpPr>
              <p:spPr>
                <a:xfrm>
                  <a:off x="1897457" y="2098790"/>
                  <a:ext cx="1550928" cy="1235854"/>
                </a:xfrm>
                <a:custGeom>
                  <a:avLst/>
                  <a:gdLst>
                    <a:gd name="connsiteX0" fmla="*/ 1531542 w 1550928"/>
                    <a:gd name="connsiteY0" fmla="*/ 162080 h 1235854"/>
                    <a:gd name="connsiteX1" fmla="*/ 1415222 w 1550928"/>
                    <a:gd name="connsiteY1" fmla="*/ 162080 h 1235854"/>
                    <a:gd name="connsiteX2" fmla="*/ 1415222 w 1550928"/>
                    <a:gd name="connsiteY2" fmla="*/ 72936 h 1235854"/>
                    <a:gd name="connsiteX3" fmla="*/ 1402136 w 1550928"/>
                    <a:gd name="connsiteY3" fmla="*/ 53770 h 1235854"/>
                    <a:gd name="connsiteX4" fmla="*/ 775464 w 1550928"/>
                    <a:gd name="connsiteY4" fmla="*/ 51542 h 1235854"/>
                    <a:gd name="connsiteX5" fmla="*/ 148792 w 1550928"/>
                    <a:gd name="connsiteY5" fmla="*/ 53750 h 1235854"/>
                    <a:gd name="connsiteX6" fmla="*/ 135706 w 1550928"/>
                    <a:gd name="connsiteY6" fmla="*/ 72936 h 1235854"/>
                    <a:gd name="connsiteX7" fmla="*/ 135706 w 1550928"/>
                    <a:gd name="connsiteY7" fmla="*/ 162080 h 1235854"/>
                    <a:gd name="connsiteX8" fmla="*/ 19387 w 1550928"/>
                    <a:gd name="connsiteY8" fmla="*/ 162080 h 1235854"/>
                    <a:gd name="connsiteX9" fmla="*/ 0 w 1550928"/>
                    <a:gd name="connsiteY9" fmla="*/ 182340 h 1235854"/>
                    <a:gd name="connsiteX10" fmla="*/ 0 w 1550928"/>
                    <a:gd name="connsiteY10" fmla="*/ 1154815 h 1235854"/>
                    <a:gd name="connsiteX11" fmla="*/ 19387 w 1550928"/>
                    <a:gd name="connsiteY11" fmla="*/ 1175075 h 1235854"/>
                    <a:gd name="connsiteX12" fmla="*/ 641697 w 1550928"/>
                    <a:gd name="connsiteY12" fmla="*/ 1175075 h 1235854"/>
                    <a:gd name="connsiteX13" fmla="*/ 715366 w 1550928"/>
                    <a:gd name="connsiteY13" fmla="*/ 1235855 h 1235854"/>
                    <a:gd name="connsiteX14" fmla="*/ 835563 w 1550928"/>
                    <a:gd name="connsiteY14" fmla="*/ 1235855 h 1235854"/>
                    <a:gd name="connsiteX15" fmla="*/ 909232 w 1550928"/>
                    <a:gd name="connsiteY15" fmla="*/ 1175075 h 1235854"/>
                    <a:gd name="connsiteX16" fmla="*/ 1531542 w 1550928"/>
                    <a:gd name="connsiteY16" fmla="*/ 1175075 h 1235854"/>
                    <a:gd name="connsiteX17" fmla="*/ 1550928 w 1550928"/>
                    <a:gd name="connsiteY17" fmla="*/ 1154815 h 1235854"/>
                    <a:gd name="connsiteX18" fmla="*/ 1550928 w 1550928"/>
                    <a:gd name="connsiteY18" fmla="*/ 182340 h 1235854"/>
                    <a:gd name="connsiteX19" fmla="*/ 1531542 w 1550928"/>
                    <a:gd name="connsiteY19" fmla="*/ 162080 h 1235854"/>
                    <a:gd name="connsiteX20" fmla="*/ 1376449 w 1550928"/>
                    <a:gd name="connsiteY20" fmla="*/ 87523 h 1235854"/>
                    <a:gd name="connsiteX21" fmla="*/ 1376449 w 1550928"/>
                    <a:gd name="connsiteY21" fmla="*/ 1017453 h 1235854"/>
                    <a:gd name="connsiteX22" fmla="*/ 794851 w 1550928"/>
                    <a:gd name="connsiteY22" fmla="*/ 1017453 h 1235854"/>
                    <a:gd name="connsiteX23" fmla="*/ 794851 w 1550928"/>
                    <a:gd name="connsiteY23" fmla="*/ 87523 h 1235854"/>
                    <a:gd name="connsiteX24" fmla="*/ 1376449 w 1550928"/>
                    <a:gd name="connsiteY24" fmla="*/ 87523 h 1235854"/>
                    <a:gd name="connsiteX25" fmla="*/ 174479 w 1550928"/>
                    <a:gd name="connsiteY25" fmla="*/ 87523 h 1235854"/>
                    <a:gd name="connsiteX26" fmla="*/ 756078 w 1550928"/>
                    <a:gd name="connsiteY26" fmla="*/ 87523 h 1235854"/>
                    <a:gd name="connsiteX27" fmla="*/ 756078 w 1550928"/>
                    <a:gd name="connsiteY27" fmla="*/ 1017453 h 1235854"/>
                    <a:gd name="connsiteX28" fmla="*/ 174479 w 1550928"/>
                    <a:gd name="connsiteY28" fmla="*/ 1017453 h 1235854"/>
                    <a:gd name="connsiteX29" fmla="*/ 1512155 w 1550928"/>
                    <a:gd name="connsiteY29" fmla="*/ 1134555 h 1235854"/>
                    <a:gd name="connsiteX30" fmla="*/ 891784 w 1550928"/>
                    <a:gd name="connsiteY30" fmla="*/ 1134555 h 1235854"/>
                    <a:gd name="connsiteX31" fmla="*/ 872397 w 1550928"/>
                    <a:gd name="connsiteY31" fmla="*/ 1154815 h 1235854"/>
                    <a:gd name="connsiteX32" fmla="*/ 872397 w 1550928"/>
                    <a:gd name="connsiteY32" fmla="*/ 1156841 h 1235854"/>
                    <a:gd name="connsiteX33" fmla="*/ 835563 w 1550928"/>
                    <a:gd name="connsiteY33" fmla="*/ 1195335 h 1235854"/>
                    <a:gd name="connsiteX34" fmla="*/ 715366 w 1550928"/>
                    <a:gd name="connsiteY34" fmla="*/ 1195335 h 1235854"/>
                    <a:gd name="connsiteX35" fmla="*/ 678531 w 1550928"/>
                    <a:gd name="connsiteY35" fmla="*/ 1156841 h 1235854"/>
                    <a:gd name="connsiteX36" fmla="*/ 678531 w 1550928"/>
                    <a:gd name="connsiteY36" fmla="*/ 1154815 h 1235854"/>
                    <a:gd name="connsiteX37" fmla="*/ 659145 w 1550928"/>
                    <a:gd name="connsiteY37" fmla="*/ 1134555 h 1235854"/>
                    <a:gd name="connsiteX38" fmla="*/ 38773 w 1550928"/>
                    <a:gd name="connsiteY38" fmla="*/ 1134555 h 1235854"/>
                    <a:gd name="connsiteX39" fmla="*/ 38773 w 1550928"/>
                    <a:gd name="connsiteY39" fmla="*/ 202599 h 1235854"/>
                    <a:gd name="connsiteX40" fmla="*/ 135706 w 1550928"/>
                    <a:gd name="connsiteY40" fmla="*/ 202599 h 1235854"/>
                    <a:gd name="connsiteX41" fmla="*/ 135706 w 1550928"/>
                    <a:gd name="connsiteY41" fmla="*/ 1045412 h 1235854"/>
                    <a:gd name="connsiteX42" fmla="*/ 155087 w 1550928"/>
                    <a:gd name="connsiteY42" fmla="*/ 1065678 h 1235854"/>
                    <a:gd name="connsiteX43" fmla="*/ 161393 w 1550928"/>
                    <a:gd name="connsiteY43" fmla="*/ 1064577 h 1235854"/>
                    <a:gd name="connsiteX44" fmla="*/ 769164 w 1550928"/>
                    <a:gd name="connsiteY44" fmla="*/ 1064577 h 1235854"/>
                    <a:gd name="connsiteX45" fmla="*/ 770133 w 1550928"/>
                    <a:gd name="connsiteY45" fmla="*/ 1064740 h 1235854"/>
                    <a:gd name="connsiteX46" fmla="*/ 774534 w 1550928"/>
                    <a:gd name="connsiteY46" fmla="*/ 1065509 h 1235854"/>
                    <a:gd name="connsiteX47" fmla="*/ 775464 w 1550928"/>
                    <a:gd name="connsiteY47" fmla="*/ 1065671 h 1235854"/>
                    <a:gd name="connsiteX48" fmla="*/ 776181 w 1550928"/>
                    <a:gd name="connsiteY48" fmla="*/ 1065550 h 1235854"/>
                    <a:gd name="connsiteX49" fmla="*/ 780543 w 1550928"/>
                    <a:gd name="connsiteY49" fmla="*/ 1064861 h 1235854"/>
                    <a:gd name="connsiteX50" fmla="*/ 781513 w 1550928"/>
                    <a:gd name="connsiteY50" fmla="*/ 1064638 h 1235854"/>
                    <a:gd name="connsiteX51" fmla="*/ 781765 w 1550928"/>
                    <a:gd name="connsiteY51" fmla="*/ 1064638 h 1235854"/>
                    <a:gd name="connsiteX52" fmla="*/ 1389535 w 1550928"/>
                    <a:gd name="connsiteY52" fmla="*/ 1064638 h 1235854"/>
                    <a:gd name="connsiteX53" fmla="*/ 1395836 w 1550928"/>
                    <a:gd name="connsiteY53" fmla="*/ 1065671 h 1235854"/>
                    <a:gd name="connsiteX54" fmla="*/ 1415222 w 1550928"/>
                    <a:gd name="connsiteY54" fmla="*/ 1045412 h 1235854"/>
                    <a:gd name="connsiteX55" fmla="*/ 1415222 w 1550928"/>
                    <a:gd name="connsiteY55" fmla="*/ 202599 h 1235854"/>
                    <a:gd name="connsiteX56" fmla="*/ 1512155 w 1550928"/>
                    <a:gd name="connsiteY56" fmla="*/ 202599 h 1235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</a:cxnLst>
                  <a:rect l="l" t="t" r="r" b="b"/>
                  <a:pathLst>
                    <a:path w="1550928" h="1235854">
                      <a:moveTo>
                        <a:pt x="1531542" y="162080"/>
                      </a:moveTo>
                      <a:lnTo>
                        <a:pt x="1415222" y="162080"/>
                      </a:lnTo>
                      <a:lnTo>
                        <a:pt x="1415222" y="72936"/>
                      </a:lnTo>
                      <a:cubicBezTo>
                        <a:pt x="1415224" y="64283"/>
                        <a:pt x="1409966" y="56582"/>
                        <a:pt x="1402136" y="53770"/>
                      </a:cubicBezTo>
                      <a:cubicBezTo>
                        <a:pt x="1198872" y="-17140"/>
                        <a:pt x="979184" y="-17922"/>
                        <a:pt x="775464" y="51542"/>
                      </a:cubicBezTo>
                      <a:cubicBezTo>
                        <a:pt x="571746" y="-17928"/>
                        <a:pt x="352059" y="-17154"/>
                        <a:pt x="148792" y="53750"/>
                      </a:cubicBezTo>
                      <a:cubicBezTo>
                        <a:pt x="140954" y="56564"/>
                        <a:pt x="135695" y="64275"/>
                        <a:pt x="135706" y="72936"/>
                      </a:cubicBezTo>
                      <a:lnTo>
                        <a:pt x="135706" y="162080"/>
                      </a:lnTo>
                      <a:lnTo>
                        <a:pt x="19387" y="162080"/>
                      </a:lnTo>
                      <a:cubicBezTo>
                        <a:pt x="8680" y="162080"/>
                        <a:pt x="0" y="171150"/>
                        <a:pt x="0" y="182340"/>
                      </a:cubicBezTo>
                      <a:lnTo>
                        <a:pt x="0" y="1154815"/>
                      </a:lnTo>
                      <a:cubicBezTo>
                        <a:pt x="0" y="1166005"/>
                        <a:pt x="8680" y="1175075"/>
                        <a:pt x="19387" y="1175075"/>
                      </a:cubicBezTo>
                      <a:lnTo>
                        <a:pt x="641697" y="1175075"/>
                      </a:lnTo>
                      <a:cubicBezTo>
                        <a:pt x="649829" y="1210714"/>
                        <a:pt x="680307" y="1235859"/>
                        <a:pt x="715366" y="1235855"/>
                      </a:cubicBezTo>
                      <a:lnTo>
                        <a:pt x="835563" y="1235855"/>
                      </a:lnTo>
                      <a:cubicBezTo>
                        <a:pt x="870621" y="1235859"/>
                        <a:pt x="901099" y="1210714"/>
                        <a:pt x="909232" y="1175075"/>
                      </a:cubicBezTo>
                      <a:lnTo>
                        <a:pt x="1531542" y="1175075"/>
                      </a:lnTo>
                      <a:cubicBezTo>
                        <a:pt x="1542249" y="1175075"/>
                        <a:pt x="1550928" y="1166005"/>
                        <a:pt x="1550928" y="1154815"/>
                      </a:cubicBezTo>
                      <a:lnTo>
                        <a:pt x="1550928" y="182340"/>
                      </a:lnTo>
                      <a:cubicBezTo>
                        <a:pt x="1550928" y="171150"/>
                        <a:pt x="1542249" y="162080"/>
                        <a:pt x="1531542" y="162080"/>
                      </a:cubicBezTo>
                      <a:close/>
                      <a:moveTo>
                        <a:pt x="1376449" y="87523"/>
                      </a:moveTo>
                      <a:lnTo>
                        <a:pt x="1376449" y="1017453"/>
                      </a:lnTo>
                      <a:cubicBezTo>
                        <a:pt x="1186840" y="957403"/>
                        <a:pt x="984460" y="957403"/>
                        <a:pt x="794851" y="1017453"/>
                      </a:cubicBezTo>
                      <a:lnTo>
                        <a:pt x="794851" y="87523"/>
                      </a:lnTo>
                      <a:cubicBezTo>
                        <a:pt x="984080" y="24851"/>
                        <a:pt x="1187220" y="24851"/>
                        <a:pt x="1376449" y="87523"/>
                      </a:cubicBezTo>
                      <a:close/>
                      <a:moveTo>
                        <a:pt x="174479" y="87523"/>
                      </a:moveTo>
                      <a:cubicBezTo>
                        <a:pt x="363708" y="24851"/>
                        <a:pt x="566849" y="24851"/>
                        <a:pt x="756078" y="87523"/>
                      </a:cubicBezTo>
                      <a:lnTo>
                        <a:pt x="756078" y="1017453"/>
                      </a:lnTo>
                      <a:cubicBezTo>
                        <a:pt x="566469" y="957403"/>
                        <a:pt x="364088" y="957403"/>
                        <a:pt x="174479" y="1017453"/>
                      </a:cubicBezTo>
                      <a:close/>
                      <a:moveTo>
                        <a:pt x="1512155" y="1134555"/>
                      </a:moveTo>
                      <a:lnTo>
                        <a:pt x="891784" y="1134555"/>
                      </a:lnTo>
                      <a:cubicBezTo>
                        <a:pt x="881077" y="1134555"/>
                        <a:pt x="872397" y="1143626"/>
                        <a:pt x="872397" y="1154815"/>
                      </a:cubicBezTo>
                      <a:lnTo>
                        <a:pt x="872397" y="1156841"/>
                      </a:lnTo>
                      <a:cubicBezTo>
                        <a:pt x="872397" y="1178100"/>
                        <a:pt x="855905" y="1195335"/>
                        <a:pt x="835563" y="1195335"/>
                      </a:cubicBezTo>
                      <a:lnTo>
                        <a:pt x="715366" y="1195335"/>
                      </a:lnTo>
                      <a:cubicBezTo>
                        <a:pt x="695023" y="1195335"/>
                        <a:pt x="678531" y="1178100"/>
                        <a:pt x="678531" y="1156841"/>
                      </a:cubicBezTo>
                      <a:lnTo>
                        <a:pt x="678531" y="1154815"/>
                      </a:lnTo>
                      <a:cubicBezTo>
                        <a:pt x="678531" y="1143626"/>
                        <a:pt x="669852" y="1134555"/>
                        <a:pt x="659145" y="1134555"/>
                      </a:cubicBezTo>
                      <a:lnTo>
                        <a:pt x="38773" y="1134555"/>
                      </a:lnTo>
                      <a:lnTo>
                        <a:pt x="38773" y="202599"/>
                      </a:lnTo>
                      <a:lnTo>
                        <a:pt x="135706" y="202599"/>
                      </a:lnTo>
                      <a:lnTo>
                        <a:pt x="135706" y="1045412"/>
                      </a:lnTo>
                      <a:cubicBezTo>
                        <a:pt x="135702" y="1056601"/>
                        <a:pt x="144380" y="1065673"/>
                        <a:pt x="155087" y="1065678"/>
                      </a:cubicBezTo>
                      <a:cubicBezTo>
                        <a:pt x="157233" y="1065678"/>
                        <a:pt x="159364" y="1065307"/>
                        <a:pt x="161393" y="1064577"/>
                      </a:cubicBezTo>
                      <a:cubicBezTo>
                        <a:pt x="358642" y="995830"/>
                        <a:pt x="571915" y="995830"/>
                        <a:pt x="769164" y="1064577"/>
                      </a:cubicBezTo>
                      <a:cubicBezTo>
                        <a:pt x="769483" y="1064652"/>
                        <a:pt x="769807" y="1064707"/>
                        <a:pt x="770133" y="1064740"/>
                      </a:cubicBezTo>
                      <a:cubicBezTo>
                        <a:pt x="771566" y="1065179"/>
                        <a:pt x="773043" y="1065439"/>
                        <a:pt x="774534" y="1065509"/>
                      </a:cubicBezTo>
                      <a:cubicBezTo>
                        <a:pt x="774844" y="1065509"/>
                        <a:pt x="775154" y="1065671"/>
                        <a:pt x="775464" y="1065671"/>
                      </a:cubicBezTo>
                      <a:cubicBezTo>
                        <a:pt x="775774" y="1065671"/>
                        <a:pt x="775949" y="1065570"/>
                        <a:pt x="776181" y="1065550"/>
                      </a:cubicBezTo>
                      <a:cubicBezTo>
                        <a:pt x="777657" y="1065501"/>
                        <a:pt x="779120" y="1065270"/>
                        <a:pt x="780543" y="1064861"/>
                      </a:cubicBezTo>
                      <a:cubicBezTo>
                        <a:pt x="780854" y="1064861"/>
                        <a:pt x="781183" y="1064740"/>
                        <a:pt x="781513" y="1064638"/>
                      </a:cubicBezTo>
                      <a:lnTo>
                        <a:pt x="781765" y="1064638"/>
                      </a:lnTo>
                      <a:cubicBezTo>
                        <a:pt x="979014" y="995890"/>
                        <a:pt x="1192286" y="995890"/>
                        <a:pt x="1389535" y="1064638"/>
                      </a:cubicBezTo>
                      <a:cubicBezTo>
                        <a:pt x="1391567" y="1065339"/>
                        <a:pt x="1393695" y="1065688"/>
                        <a:pt x="1395836" y="1065671"/>
                      </a:cubicBezTo>
                      <a:cubicBezTo>
                        <a:pt x="1406543" y="1065671"/>
                        <a:pt x="1415222" y="1056601"/>
                        <a:pt x="1415222" y="1045412"/>
                      </a:cubicBezTo>
                      <a:lnTo>
                        <a:pt x="1415222" y="202599"/>
                      </a:lnTo>
                      <a:lnTo>
                        <a:pt x="1512155" y="202599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85858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</p:grpSp>
          <p:sp>
            <p:nvSpPr>
              <p:cNvPr id="28" name="Freeform: Shape 19">
                <a:extLst>
                  <a:ext uri="{FF2B5EF4-FFF2-40B4-BE49-F238E27FC236}">
                    <a16:creationId xmlns:a16="http://schemas.microsoft.com/office/drawing/2014/main" id="{3C0BFF03-F764-E5AD-1CA6-FBDB718A2126}"/>
                  </a:ext>
                </a:extLst>
              </p:cNvPr>
              <p:cNvSpPr/>
              <p:nvPr/>
            </p:nvSpPr>
            <p:spPr>
              <a:xfrm>
                <a:off x="2570664" y="2815443"/>
                <a:ext cx="143849" cy="31174"/>
              </a:xfrm>
              <a:custGeom>
                <a:avLst/>
                <a:gdLst>
                  <a:gd name="connsiteX0" fmla="*/ 0 w 290799"/>
                  <a:gd name="connsiteY0" fmla="*/ 0 h 40519"/>
                  <a:gd name="connsiteX1" fmla="*/ 290799 w 290799"/>
                  <a:gd name="connsiteY1" fmla="*/ 0 h 40519"/>
                  <a:gd name="connsiteX2" fmla="*/ 290799 w 290799"/>
                  <a:gd name="connsiteY2" fmla="*/ 40520 h 40519"/>
                  <a:gd name="connsiteX3" fmla="*/ 0 w 290799"/>
                  <a:gd name="connsiteY3" fmla="*/ 40520 h 405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0799" h="40519">
                    <a:moveTo>
                      <a:pt x="0" y="0"/>
                    </a:moveTo>
                    <a:lnTo>
                      <a:pt x="290799" y="0"/>
                    </a:lnTo>
                    <a:lnTo>
                      <a:pt x="290799" y="40520"/>
                    </a:lnTo>
                    <a:lnTo>
                      <a:pt x="0" y="40520"/>
                    </a:lnTo>
                    <a:close/>
                  </a:path>
                </a:pathLst>
              </a:custGeom>
              <a:solidFill>
                <a:srgbClr val="003399"/>
              </a:solidFill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85858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</p:grpSp>
        <p:sp>
          <p:nvSpPr>
            <p:cNvPr id="33" name="Rectangle 21">
              <a:extLst>
                <a:ext uri="{FF2B5EF4-FFF2-40B4-BE49-F238E27FC236}">
                  <a16:creationId xmlns:a16="http://schemas.microsoft.com/office/drawing/2014/main" id="{C66A20DF-A27C-AE15-5712-56EBB8096064}"/>
                </a:ext>
              </a:extLst>
            </p:cNvPr>
            <p:cNvSpPr/>
            <p:nvPr/>
          </p:nvSpPr>
          <p:spPr bwMode="auto">
            <a:xfrm>
              <a:off x="4863402" y="2470144"/>
              <a:ext cx="720000" cy="261610"/>
            </a:xfrm>
            <a:prstGeom prst="rect">
              <a:avLst/>
            </a:prstGeom>
            <a:solidFill>
              <a:srgbClr val="003399"/>
            </a:solidFill>
            <a:ln w="9525" cap="flat" cmpd="sng" algn="ctr">
              <a:solidFill>
                <a:srgbClr val="003399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100" b="1" kern="1200" dirty="0">
                  <a:solidFill>
                    <a:srgbClr val="FFFF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pitchFamily="34" charset="0"/>
                </a:rPr>
                <a:t>Appia</a:t>
              </a:r>
            </a:p>
          </p:txBody>
        </p:sp>
        <p:sp>
          <p:nvSpPr>
            <p:cNvPr id="34" name="Rectangle: Rounded Corners 30">
              <a:extLst>
                <a:ext uri="{FF2B5EF4-FFF2-40B4-BE49-F238E27FC236}">
                  <a16:creationId xmlns:a16="http://schemas.microsoft.com/office/drawing/2014/main" id="{592F9990-5BF5-EFC3-D56A-BA64AEBD7B3D}"/>
                </a:ext>
              </a:extLst>
            </p:cNvPr>
            <p:cNvSpPr/>
            <p:nvPr/>
          </p:nvSpPr>
          <p:spPr bwMode="auto">
            <a:xfrm>
              <a:off x="5956358" y="1166766"/>
              <a:ext cx="2952000" cy="982413"/>
            </a:xfrm>
            <a:prstGeom prst="roundRect">
              <a:avLst>
                <a:gd name="adj" fmla="val 8911"/>
              </a:avLst>
            </a:prstGeom>
            <a:solidFill>
              <a:srgbClr val="F2F2F3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  <a:buClrTx/>
                <a:buFontTx/>
                <a:buNone/>
              </a:pPr>
              <a:endParaRPr lang="en-GB" sz="1800" kern="1200" dirty="0">
                <a:solidFill>
                  <a:srgbClr val="585858"/>
                </a:solidFill>
                <a:latin typeface="Arial" charset="0"/>
                <a:ea typeface="ヒラギノ角ゴ Pro W3" pitchFamily="-64" charset="-128"/>
                <a:cs typeface="Arial" pitchFamily="34" charset="0"/>
              </a:endParaRPr>
            </a:p>
          </p:txBody>
        </p:sp>
        <p:sp>
          <p:nvSpPr>
            <p:cNvPr id="35" name="TextBox 31">
              <a:extLst>
                <a:ext uri="{FF2B5EF4-FFF2-40B4-BE49-F238E27FC236}">
                  <a16:creationId xmlns:a16="http://schemas.microsoft.com/office/drawing/2014/main" id="{58071575-8A27-6090-AF92-6FF38E727412}"/>
                </a:ext>
              </a:extLst>
            </p:cNvPr>
            <p:cNvSpPr txBox="1"/>
            <p:nvPr/>
          </p:nvSpPr>
          <p:spPr>
            <a:xfrm>
              <a:off x="6608166" y="1213794"/>
              <a:ext cx="2300191" cy="90024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003299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Arial" pitchFamily="34" charset="0"/>
                </a:rPr>
                <a:t>DLT represents an opportunity to </a:t>
              </a:r>
              <a:r>
                <a:rPr kumimoji="0" lang="en-GB" sz="1050" b="1" i="0" u="none" strike="noStrike" kern="0" cap="none" spc="0" normalizeH="0" baseline="0" noProof="0" dirty="0">
                  <a:ln>
                    <a:noFill/>
                  </a:ln>
                  <a:solidFill>
                    <a:srgbClr val="DFA81F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</a:rPr>
                <a:t>redesign</a:t>
              </a:r>
              <a:r>
                <a:rPr kumimoji="0" lang="en-GB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003299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Arial" pitchFamily="34" charset="0"/>
                </a:rPr>
                <a:t> processes and practices, including the distribution of roles, across </a:t>
              </a:r>
              <a:r>
                <a:rPr kumimoji="0" lang="en-GB" sz="1050" b="1" i="0" u="none" strike="noStrike" kern="0" cap="none" spc="0" normalizeH="0" baseline="0" noProof="0" dirty="0">
                  <a:ln>
                    <a:noFill/>
                  </a:ln>
                  <a:solidFill>
                    <a:srgbClr val="DFA81F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</a:rPr>
                <a:t>the entire value chain</a:t>
              </a:r>
            </a:p>
          </p:txBody>
        </p:sp>
        <p:grpSp>
          <p:nvGrpSpPr>
            <p:cNvPr id="36" name="Group 32">
              <a:extLst>
                <a:ext uri="{FF2B5EF4-FFF2-40B4-BE49-F238E27FC236}">
                  <a16:creationId xmlns:a16="http://schemas.microsoft.com/office/drawing/2014/main" id="{22881491-86CE-69D4-9583-96683B629379}"/>
                </a:ext>
              </a:extLst>
            </p:cNvPr>
            <p:cNvGrpSpPr/>
            <p:nvPr/>
          </p:nvGrpSpPr>
          <p:grpSpPr>
            <a:xfrm>
              <a:off x="5956357" y="3249256"/>
              <a:ext cx="2952000" cy="982413"/>
              <a:chOff x="463550" y="3582518"/>
              <a:chExt cx="2798787" cy="982413"/>
            </a:xfrm>
          </p:grpSpPr>
          <p:sp>
            <p:nvSpPr>
              <p:cNvPr id="37" name="Rectangle: Rounded Corners 33">
                <a:extLst>
                  <a:ext uri="{FF2B5EF4-FFF2-40B4-BE49-F238E27FC236}">
                    <a16:creationId xmlns:a16="http://schemas.microsoft.com/office/drawing/2014/main" id="{B4A7564F-AE7E-2057-E8B2-831DE8408D1A}"/>
                  </a:ext>
                </a:extLst>
              </p:cNvPr>
              <p:cNvSpPr/>
              <p:nvPr/>
            </p:nvSpPr>
            <p:spPr bwMode="auto">
              <a:xfrm>
                <a:off x="463550" y="3582518"/>
                <a:ext cx="2798787" cy="982413"/>
              </a:xfrm>
              <a:prstGeom prst="roundRect">
                <a:avLst>
                  <a:gd name="adj" fmla="val 8911"/>
                </a:avLst>
              </a:prstGeom>
              <a:solidFill>
                <a:srgbClr val="F2F2F3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585858"/>
                  </a:solidFill>
                  <a:effectLst/>
                  <a:uLnTx/>
                  <a:uFillTx/>
                  <a:latin typeface="Arial" charset="0"/>
                  <a:ea typeface="ヒラギノ角ゴ Pro W3" pitchFamily="-64" charset="-128"/>
                  <a:cs typeface="Arial" pitchFamily="34" charset="0"/>
                </a:endParaRPr>
              </a:p>
            </p:txBody>
          </p:sp>
          <p:pic>
            <p:nvPicPr>
              <p:cNvPr id="38" name="Content Placeholder 5" descr="Globe with solid fill">
                <a:extLst>
                  <a:ext uri="{FF2B5EF4-FFF2-40B4-BE49-F238E27FC236}">
                    <a16:creationId xmlns:a16="http://schemas.microsoft.com/office/drawing/2014/main" id="{011517F6-E2D9-CCF9-14DB-8AFD644A68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 bwMode="auto">
              <a:xfrm>
                <a:off x="593992" y="3819817"/>
                <a:ext cx="482136" cy="482136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9" name="TextBox 36">
                <a:extLst>
                  <a:ext uri="{FF2B5EF4-FFF2-40B4-BE49-F238E27FC236}">
                    <a16:creationId xmlns:a16="http://schemas.microsoft.com/office/drawing/2014/main" id="{D6D72F38-8467-BB16-0E98-891F0FD1FFE3}"/>
                  </a:ext>
                </a:extLst>
              </p:cNvPr>
              <p:cNvSpPr txBox="1"/>
              <p:nvPr/>
            </p:nvSpPr>
            <p:spPr>
              <a:xfrm>
                <a:off x="1076128" y="3772344"/>
                <a:ext cx="1977095" cy="57708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299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Verdana" panose="020B0604030504040204" pitchFamily="34" charset="0"/>
                    <a:cs typeface="Arial" pitchFamily="34" charset="0"/>
                  </a:rPr>
                  <a:t>The </a:t>
                </a:r>
                <a:r>
                  <a:rPr kumimoji="0" lang="en-GB" sz="105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DFA81F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Verdana" panose="020B0604030504040204" pitchFamily="34" charset="0"/>
                  </a:rPr>
                  <a:t>active investigation </a:t>
                </a:r>
                <a:r>
                  <a:rPr kumimoji="0" lang="en-GB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299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Verdana" panose="020B0604030504040204" pitchFamily="34" charset="0"/>
                    <a:cs typeface="Arial" pitchFamily="34" charset="0"/>
                  </a:rPr>
                  <a:t>and adoption of DLT is accelerating </a:t>
                </a:r>
                <a:r>
                  <a:rPr kumimoji="0" lang="en-GB" sz="105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DFA81F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Verdana" panose="020B0604030504040204" pitchFamily="34" charset="0"/>
                  </a:rPr>
                  <a:t>worldwide</a:t>
                </a:r>
              </a:p>
            </p:txBody>
          </p:sp>
        </p:grpSp>
        <p:sp>
          <p:nvSpPr>
            <p:cNvPr id="40" name="Rectangle: Rounded Corners 37">
              <a:extLst>
                <a:ext uri="{FF2B5EF4-FFF2-40B4-BE49-F238E27FC236}">
                  <a16:creationId xmlns:a16="http://schemas.microsoft.com/office/drawing/2014/main" id="{65DED6F7-AFF4-D958-A574-273403769D38}"/>
                </a:ext>
              </a:extLst>
            </p:cNvPr>
            <p:cNvSpPr/>
            <p:nvPr/>
          </p:nvSpPr>
          <p:spPr bwMode="auto">
            <a:xfrm>
              <a:off x="5956359" y="2205940"/>
              <a:ext cx="2952000" cy="982413"/>
            </a:xfrm>
            <a:prstGeom prst="roundRect">
              <a:avLst>
                <a:gd name="adj" fmla="val 8911"/>
              </a:avLst>
            </a:prstGeom>
            <a:solidFill>
              <a:srgbClr val="F2F2F3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  <a:buClrTx/>
                <a:buFontTx/>
                <a:buNone/>
              </a:pPr>
              <a:endParaRPr lang="en-GB" sz="1800" kern="1200" dirty="0">
                <a:solidFill>
                  <a:srgbClr val="585858"/>
                </a:solidFill>
                <a:latin typeface="Arial" charset="0"/>
                <a:ea typeface="ヒラギノ角ゴ Pro W3" pitchFamily="-64" charset="-128"/>
                <a:cs typeface="Arial" pitchFamily="34" charset="0"/>
              </a:endParaRPr>
            </a:p>
          </p:txBody>
        </p:sp>
        <p:sp>
          <p:nvSpPr>
            <p:cNvPr id="41" name="TextBox 38">
              <a:extLst>
                <a:ext uri="{FF2B5EF4-FFF2-40B4-BE49-F238E27FC236}">
                  <a16:creationId xmlns:a16="http://schemas.microsoft.com/office/drawing/2014/main" id="{1FE822EE-E2CF-8FDC-571B-DF30306E74EA}"/>
                </a:ext>
              </a:extLst>
            </p:cNvPr>
            <p:cNvSpPr txBox="1"/>
            <p:nvPr/>
          </p:nvSpPr>
          <p:spPr>
            <a:xfrm>
              <a:off x="6602469" y="2318337"/>
              <a:ext cx="2190028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003299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Arial" pitchFamily="34" charset="0"/>
                </a:rPr>
                <a:t>A move to DLT has the potential to </a:t>
              </a:r>
              <a:r>
                <a:rPr kumimoji="0" lang="en-GB" sz="1050" b="1" i="0" u="none" strike="noStrike" kern="0" cap="none" spc="0" normalizeH="0" baseline="0" noProof="0" dirty="0">
                  <a:ln>
                    <a:noFill/>
                  </a:ln>
                  <a:solidFill>
                    <a:srgbClr val="DFA81F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</a:rPr>
                <a:t>address shortcomings </a:t>
              </a:r>
              <a:r>
                <a:rPr kumimoji="0" lang="en-GB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003299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Arial" pitchFamily="34" charset="0"/>
                </a:rPr>
                <a:t>in today’s ecosystem</a:t>
              </a:r>
            </a:p>
          </p:txBody>
        </p:sp>
        <p:pic>
          <p:nvPicPr>
            <p:cNvPr id="42" name="Picture 52">
              <a:extLst>
                <a:ext uri="{FF2B5EF4-FFF2-40B4-BE49-F238E27FC236}">
                  <a16:creationId xmlns:a16="http://schemas.microsoft.com/office/drawing/2014/main" id="{9E5D3EF3-0E4B-E571-06A0-3CEAD1785399}"/>
                </a:ext>
              </a:extLst>
            </p:cNvPr>
            <p:cNvPicPr/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07462" y="1447651"/>
              <a:ext cx="401848" cy="4018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" name="Picture 53">
              <a:extLst>
                <a:ext uri="{FF2B5EF4-FFF2-40B4-BE49-F238E27FC236}">
                  <a16:creationId xmlns:a16="http://schemas.microsoft.com/office/drawing/2014/main" id="{AF596D3E-88A8-3D1F-48A9-4358851A51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3940" y="2480176"/>
              <a:ext cx="414986" cy="41498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4" name="Arrow: Chevron 57">
              <a:extLst>
                <a:ext uri="{FF2B5EF4-FFF2-40B4-BE49-F238E27FC236}">
                  <a16:creationId xmlns:a16="http://schemas.microsoft.com/office/drawing/2014/main" id="{00729583-6EA5-C79C-6FA2-F3CA985AFE8B}"/>
                </a:ext>
              </a:extLst>
            </p:cNvPr>
            <p:cNvSpPr/>
            <p:nvPr/>
          </p:nvSpPr>
          <p:spPr bwMode="auto">
            <a:xfrm rot="10800000">
              <a:off x="5742153" y="1988053"/>
              <a:ext cx="228894" cy="2164893"/>
            </a:xfrm>
            <a:prstGeom prst="chevron">
              <a:avLst>
                <a:gd name="adj" fmla="val 71347"/>
              </a:avLst>
            </a:prstGeom>
            <a:solidFill>
              <a:srgbClr val="00329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defTabSz="685800" eaLnBrk="0" fontAlgn="base" hangingPunct="0">
                <a:spcBef>
                  <a:spcPct val="50000"/>
                </a:spcBef>
                <a:spcAft>
                  <a:spcPct val="0"/>
                </a:spcAft>
                <a:buClrTx/>
                <a:buFontTx/>
                <a:buNone/>
              </a:pPr>
              <a:endParaRPr lang="en-GB" sz="1350" kern="1200">
                <a:solidFill>
                  <a:srgbClr val="585858"/>
                </a:solidFill>
                <a:latin typeface="Arial" charset="0"/>
                <a:ea typeface="ヒラギノ角ゴ Pro W3" pitchFamily="-64" charset="-128"/>
                <a:cs typeface="Arial" pitchFamily="34" charset="0"/>
              </a:endParaRPr>
            </a:p>
          </p:txBody>
        </p:sp>
      </p:grpSp>
      <p:sp>
        <p:nvSpPr>
          <p:cNvPr id="45" name="Google Shape;61;p3">
            <a:extLst>
              <a:ext uri="{FF2B5EF4-FFF2-40B4-BE49-F238E27FC236}">
                <a16:creationId xmlns:a16="http://schemas.microsoft.com/office/drawing/2014/main" id="{1800E1AF-FEFA-637C-04F3-EA4FDE66FF3A}"/>
              </a:ext>
            </a:extLst>
          </p:cNvPr>
          <p:cNvSpPr txBox="1"/>
          <p:nvPr/>
        </p:nvSpPr>
        <p:spPr>
          <a:xfrm>
            <a:off x="1264645" y="245752"/>
            <a:ext cx="7423150" cy="507831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defRPr sz="1650" b="1">
                <a:solidFill>
                  <a:srgbClr val="324680"/>
                </a:solidFill>
                <a:latin typeface="Montserrat"/>
              </a:defRPr>
            </a:lvl1pPr>
          </a:lstStyle>
          <a:p>
            <a:r>
              <a:rPr lang="en-GB" dirty="0"/>
              <a:t>Turning findings into action: dual-track strategy </a:t>
            </a:r>
          </a:p>
          <a:p>
            <a:r>
              <a:rPr lang="en-GB" dirty="0">
                <a:solidFill>
                  <a:srgbClr val="FF0000"/>
                </a:solidFill>
              </a:rPr>
              <a:t>(Giuseppe)</a:t>
            </a:r>
            <a:endParaRPr dirty="0">
              <a:solidFill>
                <a:srgbClr val="FF0000"/>
              </a:solidFill>
            </a:endParaRPr>
          </a:p>
        </p:txBody>
      </p:sp>
      <p:grpSp>
        <p:nvGrpSpPr>
          <p:cNvPr id="50" name="Gruppo 49">
            <a:extLst>
              <a:ext uri="{FF2B5EF4-FFF2-40B4-BE49-F238E27FC236}">
                <a16:creationId xmlns:a16="http://schemas.microsoft.com/office/drawing/2014/main" id="{2197CA81-05AB-486B-03E9-F11FF436B345}"/>
              </a:ext>
            </a:extLst>
          </p:cNvPr>
          <p:cNvGrpSpPr/>
          <p:nvPr/>
        </p:nvGrpSpPr>
        <p:grpSpPr>
          <a:xfrm>
            <a:off x="4643385" y="4151989"/>
            <a:ext cx="4241983" cy="584199"/>
            <a:chOff x="4578710" y="4159091"/>
            <a:chExt cx="4241983" cy="584199"/>
          </a:xfrm>
        </p:grpSpPr>
        <p:sp>
          <p:nvSpPr>
            <p:cNvPr id="48" name="Rectangle: Rounded Corners 4">
              <a:extLst>
                <a:ext uri="{FF2B5EF4-FFF2-40B4-BE49-F238E27FC236}">
                  <a16:creationId xmlns:a16="http://schemas.microsoft.com/office/drawing/2014/main" id="{E59ABCBF-D123-333B-CE90-25DDC5EBECF9}"/>
                </a:ext>
              </a:extLst>
            </p:cNvPr>
            <p:cNvSpPr/>
            <p:nvPr/>
          </p:nvSpPr>
          <p:spPr bwMode="auto">
            <a:xfrm>
              <a:off x="5028722" y="4159091"/>
              <a:ext cx="3791971" cy="584199"/>
            </a:xfrm>
            <a:prstGeom prst="roundRect">
              <a:avLst>
                <a:gd name="adj" fmla="val 9594"/>
              </a:avLst>
            </a:prstGeom>
            <a:solidFill>
              <a:srgbClr val="4078B8">
                <a:lumMod val="20000"/>
                <a:lumOff val="8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76200" dist="38100" dir="2700000" algn="tl" rotWithShape="0">
                <a:prstClr val="black">
                  <a:alpha val="28000"/>
                </a:prstClr>
              </a:outerShdw>
            </a:effec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Arial" pitchFamily="34" charset="0"/>
                </a:rPr>
                <a:t>“</a:t>
              </a:r>
              <a:r>
                <a:rPr kumimoji="0" lang="en-US" sz="1000" b="0" i="1" u="none" strike="noStrike" kern="120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Arial" pitchFamily="34" charset="0"/>
                </a:rPr>
                <a:t>ECB commits to distributed ledger technology settlement plans with dual-track strategy</a:t>
              </a: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Arial" pitchFamily="34" charset="0"/>
                </a:rPr>
                <a:t>”</a:t>
              </a:r>
              <a:r>
                <a:rPr kumimoji="0" lang="en-GB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Arial" pitchFamily="34" charset="0"/>
                </a:rPr>
                <a:t> (Jul. 2025)</a:t>
              </a:r>
              <a:endPara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endParaRPr>
            </a:p>
          </p:txBody>
        </p:sp>
        <p:pic>
          <p:nvPicPr>
            <p:cNvPr id="49" name="Picture 9">
              <a:extLst>
                <a:ext uri="{FF2B5EF4-FFF2-40B4-BE49-F238E27FC236}">
                  <a16:creationId xmlns:a16="http://schemas.microsoft.com/office/drawing/2014/main" id="{532CFDFD-80BE-D867-FDE7-88E169B789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rcRect/>
            <a:stretch/>
          </p:blipFill>
          <p:spPr>
            <a:xfrm>
              <a:off x="4578710" y="4214243"/>
              <a:ext cx="507831" cy="507831"/>
            </a:xfrm>
            <a:prstGeom prst="rect">
              <a:avLst/>
            </a:prstGeom>
            <a:solidFill>
              <a:srgbClr val="B8C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76200" dist="38100" dir="2700000" algn="tl" rotWithShape="0">
                <a:prstClr val="black">
                  <a:alpha val="28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0981871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uppo 13">
            <a:extLst>
              <a:ext uri="{FF2B5EF4-FFF2-40B4-BE49-F238E27FC236}">
                <a16:creationId xmlns:a16="http://schemas.microsoft.com/office/drawing/2014/main" id="{C7374C03-535D-E776-600C-5CD7CDB6F4FD}"/>
              </a:ext>
            </a:extLst>
          </p:cNvPr>
          <p:cNvGrpSpPr/>
          <p:nvPr/>
        </p:nvGrpSpPr>
        <p:grpSpPr>
          <a:xfrm>
            <a:off x="664614" y="826410"/>
            <a:ext cx="8479385" cy="3336100"/>
            <a:chOff x="690115" y="1087667"/>
            <a:chExt cx="8479385" cy="3336100"/>
          </a:xfrm>
        </p:grpSpPr>
        <p:grpSp>
          <p:nvGrpSpPr>
            <p:cNvPr id="11" name="Gruppo 10">
              <a:extLst>
                <a:ext uri="{FF2B5EF4-FFF2-40B4-BE49-F238E27FC236}">
                  <a16:creationId xmlns:a16="http://schemas.microsoft.com/office/drawing/2014/main" id="{58969B16-E289-021E-13EB-1F2D1604D0B1}"/>
                </a:ext>
              </a:extLst>
            </p:cNvPr>
            <p:cNvGrpSpPr/>
            <p:nvPr/>
          </p:nvGrpSpPr>
          <p:grpSpPr>
            <a:xfrm>
              <a:off x="690115" y="1087667"/>
              <a:ext cx="8401634" cy="3336100"/>
              <a:chOff x="690115" y="1087667"/>
              <a:chExt cx="8401634" cy="3336100"/>
            </a:xfrm>
          </p:grpSpPr>
          <p:sp>
            <p:nvSpPr>
              <p:cNvPr id="2" name="TextBox 24">
                <a:extLst>
                  <a:ext uri="{FF2B5EF4-FFF2-40B4-BE49-F238E27FC236}">
                    <a16:creationId xmlns:a16="http://schemas.microsoft.com/office/drawing/2014/main" id="{1FE22E48-4E3D-2589-5459-986E40C96793}"/>
                  </a:ext>
                </a:extLst>
              </p:cNvPr>
              <p:cNvSpPr txBox="1"/>
              <p:nvPr/>
            </p:nvSpPr>
            <p:spPr>
              <a:xfrm>
                <a:off x="1243602" y="1087667"/>
                <a:ext cx="784814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fontAlgn="base">
                  <a:spcBef>
                    <a:spcPts val="600"/>
                  </a:spcBef>
                  <a:buClrTx/>
                  <a:buFontTx/>
                  <a:buNone/>
                </a:pPr>
                <a:r>
                  <a:rPr lang="en-US" sz="1200" b="1" kern="1200" dirty="0">
                    <a:solidFill>
                      <a:srgbClr val="DFA81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rial" pitchFamily="34" charset="0"/>
                  </a:rPr>
                  <a:t>Single and timely Eurosystem offering</a:t>
                </a:r>
              </a:p>
              <a:p>
                <a:pPr fontAlgn="base">
                  <a:buClrTx/>
                  <a:buFontTx/>
                  <a:buNone/>
                </a:pPr>
                <a:r>
                  <a:rPr lang="en-US" sz="1200" kern="1200" dirty="0">
                    <a:solidFill>
                      <a:srgbClr val="003399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rial" pitchFamily="34" charset="0"/>
                  </a:rPr>
                  <a:t>One offering combining the features of the interoperability solutions used</a:t>
                </a:r>
                <a:br>
                  <a:rPr lang="en-US" sz="1200" kern="1200" dirty="0">
                    <a:solidFill>
                      <a:srgbClr val="003399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rial" pitchFamily="34" charset="0"/>
                  </a:rPr>
                </a:br>
                <a:r>
                  <a:rPr lang="en-US" sz="1200" kern="1200" dirty="0">
                    <a:solidFill>
                      <a:srgbClr val="003399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rial" pitchFamily="34" charset="0"/>
                  </a:rPr>
                  <a:t>during </a:t>
                </a:r>
                <a:r>
                  <a:rPr lang="en-US" sz="1200" kern="1200" dirty="0">
                    <a:solidFill>
                      <a:srgbClr val="585858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rial" pitchFamily="34" charset="0"/>
                    <a:hlinkClick r:id="rId2"/>
                  </a:rPr>
                  <a:t>exploratory work</a:t>
                </a:r>
                <a:endParaRPr lang="en-US" sz="1200" b="1" kern="1200" dirty="0">
                  <a:solidFill>
                    <a:srgbClr val="003399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pitchFamily="34" charset="0"/>
                </a:endParaRPr>
              </a:p>
            </p:txBody>
          </p:sp>
          <p:sp>
            <p:nvSpPr>
              <p:cNvPr id="3" name="TextBox 3">
                <a:extLst>
                  <a:ext uri="{FF2B5EF4-FFF2-40B4-BE49-F238E27FC236}">
                    <a16:creationId xmlns:a16="http://schemas.microsoft.com/office/drawing/2014/main" id="{7ED99018-7610-9DBC-A22C-48E1FF2F5448}"/>
                  </a:ext>
                </a:extLst>
              </p:cNvPr>
              <p:cNvSpPr txBox="1"/>
              <p:nvPr/>
            </p:nvSpPr>
            <p:spPr>
              <a:xfrm>
                <a:off x="1250747" y="2997352"/>
                <a:ext cx="742150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fontAlgn="base">
                  <a:buClrTx/>
                  <a:buFontTx/>
                  <a:buNone/>
                </a:pPr>
                <a:r>
                  <a:rPr lang="en-US" sz="1200" b="1" kern="1200" dirty="0">
                    <a:solidFill>
                      <a:srgbClr val="DFA81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rial" pitchFamily="34" charset="0"/>
                  </a:rPr>
                  <a:t>Settlement finality in T2 RTGS, later through cash token</a:t>
                </a:r>
              </a:p>
              <a:p>
                <a:pPr fontAlgn="base">
                  <a:buClrTx/>
                  <a:buFontTx/>
                  <a:buNone/>
                </a:pPr>
                <a:r>
                  <a:rPr lang="en-US" sz="1200" kern="1200" dirty="0">
                    <a:solidFill>
                      <a:srgbClr val="003399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rial" pitchFamily="34" charset="0"/>
                    <a:sym typeface="Wingdings" panose="05000000000000000000" pitchFamily="2" charset="2"/>
                  </a:rPr>
                  <a:t>Final central bank money settlement for the cash leg </a:t>
                </a:r>
                <a:r>
                  <a:rPr lang="en-US" sz="1200" kern="1200" dirty="0">
                    <a:solidFill>
                      <a:srgbClr val="003399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rial" pitchFamily="34" charset="0"/>
                  </a:rPr>
                  <a:t>achieved once the corresponding settlement in T2 is completed</a:t>
                </a:r>
                <a:endParaRPr lang="en-US" sz="1200" b="1" kern="1200" dirty="0">
                  <a:solidFill>
                    <a:srgbClr val="003399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pitchFamily="34" charset="0"/>
                </a:endParaRPr>
              </a:p>
            </p:txBody>
          </p:sp>
          <p:sp>
            <p:nvSpPr>
              <p:cNvPr id="4" name="TextBox 4">
                <a:extLst>
                  <a:ext uri="{FF2B5EF4-FFF2-40B4-BE49-F238E27FC236}">
                    <a16:creationId xmlns:a16="http://schemas.microsoft.com/office/drawing/2014/main" id="{147CFA79-3270-9D3C-8824-BB51D8A26336}"/>
                  </a:ext>
                </a:extLst>
              </p:cNvPr>
              <p:cNvSpPr txBox="1"/>
              <p:nvPr/>
            </p:nvSpPr>
            <p:spPr>
              <a:xfrm>
                <a:off x="1201873" y="2388085"/>
                <a:ext cx="742150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fontAlgn="base">
                  <a:buClrTx/>
                  <a:buFontTx/>
                  <a:buNone/>
                </a:pPr>
                <a:r>
                  <a:rPr lang="en-US" sz="1200" b="1" kern="1200" dirty="0">
                    <a:solidFill>
                      <a:srgbClr val="DFA81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rial" pitchFamily="34" charset="0"/>
                  </a:rPr>
                  <a:t>Reliable interoperability mechanism</a:t>
                </a:r>
              </a:p>
              <a:p>
                <a:pPr fontAlgn="base">
                  <a:buClrTx/>
                  <a:buFontTx/>
                  <a:buNone/>
                </a:pPr>
                <a:r>
                  <a:rPr lang="en-US" sz="1200" kern="1200" dirty="0">
                    <a:solidFill>
                      <a:srgbClr val="003399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rial" pitchFamily="34" charset="0"/>
                  </a:rPr>
                  <a:t>Delivery-versus-Payment (DvP) based on Hash-Link protocol</a:t>
                </a:r>
                <a:endParaRPr lang="en-US" sz="1200" b="1" kern="1200" baseline="30000" dirty="0">
                  <a:solidFill>
                    <a:srgbClr val="003399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pitchFamily="34" charset="0"/>
                </a:endParaRPr>
              </a:p>
            </p:txBody>
          </p:sp>
          <p:sp>
            <p:nvSpPr>
              <p:cNvPr id="5" name="TextBox 5">
                <a:extLst>
                  <a:ext uri="{FF2B5EF4-FFF2-40B4-BE49-F238E27FC236}">
                    <a16:creationId xmlns:a16="http://schemas.microsoft.com/office/drawing/2014/main" id="{80DCAC80-2BD1-15AC-1B8E-1419DEFA3661}"/>
                  </a:ext>
                </a:extLst>
              </p:cNvPr>
              <p:cNvSpPr txBox="1"/>
              <p:nvPr/>
            </p:nvSpPr>
            <p:spPr>
              <a:xfrm>
                <a:off x="1243602" y="3777436"/>
                <a:ext cx="742150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fontAlgn="base">
                  <a:buClrTx/>
                  <a:buFontTx/>
                  <a:buNone/>
                </a:pPr>
                <a:r>
                  <a:rPr lang="en-US" sz="1200" b="1" kern="1200" dirty="0">
                    <a:solidFill>
                      <a:srgbClr val="DFA81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rial" pitchFamily="34" charset="0"/>
                  </a:rPr>
                  <a:t>DvP use cases and wholesale payments</a:t>
                </a:r>
              </a:p>
              <a:p>
                <a:pPr fontAlgn="base">
                  <a:buClrTx/>
                  <a:buFontTx/>
                  <a:buNone/>
                </a:pPr>
                <a:r>
                  <a:rPr lang="en-US" sz="1200" kern="1200" dirty="0">
                    <a:solidFill>
                      <a:srgbClr val="003399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rial" pitchFamily="34" charset="0"/>
                  </a:rPr>
                  <a:t>e.g. DvP for primary and secondary market operations of eligible assets available on </a:t>
                </a:r>
                <a:br>
                  <a:rPr lang="en-US" sz="1200" kern="1200" dirty="0">
                    <a:solidFill>
                      <a:srgbClr val="003399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rial" pitchFamily="34" charset="0"/>
                  </a:rPr>
                </a:br>
                <a:r>
                  <a:rPr lang="en-US" sz="1200" kern="1200" dirty="0">
                    <a:solidFill>
                      <a:srgbClr val="003399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rial" pitchFamily="34" charset="0"/>
                  </a:rPr>
                  <a:t>eligible market DLT platforms </a:t>
                </a:r>
                <a:endParaRPr lang="en-US" sz="1200" b="1" kern="1200" dirty="0">
                  <a:solidFill>
                    <a:srgbClr val="003399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pitchFamily="34" charset="0"/>
                </a:endParaRPr>
              </a:p>
            </p:txBody>
          </p:sp>
          <p:pic>
            <p:nvPicPr>
              <p:cNvPr id="6" name="Picture 6">
                <a:extLst>
                  <a:ext uri="{FF2B5EF4-FFF2-40B4-BE49-F238E27FC236}">
                    <a16:creationId xmlns:a16="http://schemas.microsoft.com/office/drawing/2014/main" id="{E61F04E9-0091-58A8-FDF6-26753386FDDD}"/>
                  </a:ext>
                </a:extLst>
              </p:cNvPr>
              <p:cNvPicPr/>
              <p:nvPr/>
            </p:nvPicPr>
            <p:blipFill>
              <a:blip r:embed="rId3" cstate="print">
                <a:duotone>
                  <a:srgbClr val="003399">
                    <a:shade val="45000"/>
                    <a:satMod val="135000"/>
                  </a:srgb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90743" y="2469695"/>
                <a:ext cx="360000" cy="360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" name="Picture 7">
                <a:extLst>
                  <a:ext uri="{FF2B5EF4-FFF2-40B4-BE49-F238E27FC236}">
                    <a16:creationId xmlns:a16="http://schemas.microsoft.com/office/drawing/2014/main" id="{D1F3E2D0-6309-8F7C-DB60-86FA87EA2418}"/>
                  </a:ext>
                </a:extLst>
              </p:cNvPr>
              <p:cNvPicPr/>
              <p:nvPr/>
            </p:nvPicPr>
            <p:blipFill>
              <a:blip r:embed="rId4" cstate="print">
                <a:duotone>
                  <a:srgbClr val="003399">
                    <a:shade val="45000"/>
                    <a:satMod val="135000"/>
                  </a:srgb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39936" y="3859983"/>
                <a:ext cx="360000" cy="360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" name="Picture 8">
                <a:extLst>
                  <a:ext uri="{FF2B5EF4-FFF2-40B4-BE49-F238E27FC236}">
                    <a16:creationId xmlns:a16="http://schemas.microsoft.com/office/drawing/2014/main" id="{A2D6CDEC-7BDA-A58D-37BA-94DD374F8F36}"/>
                  </a:ext>
                </a:extLst>
              </p:cNvPr>
              <p:cNvPicPr/>
              <p:nvPr/>
            </p:nvPicPr>
            <p:blipFill>
              <a:blip r:embed="rId5" cstate="print">
                <a:duotone>
                  <a:srgbClr val="003399">
                    <a:shade val="45000"/>
                    <a:satMod val="135000"/>
                  </a:srgb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90115" y="1188165"/>
                <a:ext cx="360000" cy="360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" name="Picture 10">
                <a:extLst>
                  <a:ext uri="{FF2B5EF4-FFF2-40B4-BE49-F238E27FC236}">
                    <a16:creationId xmlns:a16="http://schemas.microsoft.com/office/drawing/2014/main" id="{B693529C-FBB2-D7D6-175A-EA0D93DE533A}"/>
                  </a:ext>
                </a:extLst>
              </p:cNvPr>
              <p:cNvPicPr/>
              <p:nvPr/>
            </p:nvPicPr>
            <p:blipFill>
              <a:blip r:embed="rId6" cstate="print">
                <a:duotone>
                  <a:srgbClr val="003399">
                    <a:shade val="45000"/>
                    <a:satMod val="135000"/>
                  </a:srgb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90115" y="1844696"/>
                <a:ext cx="360000" cy="360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" name="Picture 11">
                <a:extLst>
                  <a:ext uri="{FF2B5EF4-FFF2-40B4-BE49-F238E27FC236}">
                    <a16:creationId xmlns:a16="http://schemas.microsoft.com/office/drawing/2014/main" id="{AAAF72E2-167D-A690-35CB-34CF9F933612}"/>
                  </a:ext>
                </a:extLst>
              </p:cNvPr>
              <p:cNvPicPr/>
              <p:nvPr/>
            </p:nvPicPr>
            <p:blipFill>
              <a:blip r:embed="rId7" cstate="print">
                <a:duotone>
                  <a:srgbClr val="003399">
                    <a:shade val="45000"/>
                    <a:satMod val="135000"/>
                  </a:srgb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32472" y="3121374"/>
                <a:ext cx="360000" cy="3600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2" name="TextBox 1">
              <a:extLst>
                <a:ext uri="{FF2B5EF4-FFF2-40B4-BE49-F238E27FC236}">
                  <a16:creationId xmlns:a16="http://schemas.microsoft.com/office/drawing/2014/main" id="{DE484463-B426-CBB7-D502-73115870321C}"/>
                </a:ext>
              </a:extLst>
            </p:cNvPr>
            <p:cNvSpPr txBox="1"/>
            <p:nvPr/>
          </p:nvSpPr>
          <p:spPr>
            <a:xfrm>
              <a:off x="1243602" y="1764000"/>
              <a:ext cx="792589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buClrTx/>
                <a:buFontTx/>
                <a:buNone/>
              </a:pPr>
              <a:r>
                <a:rPr lang="en-GB" sz="1200" b="1" kern="1200" dirty="0">
                  <a:solidFill>
                    <a:srgbClr val="DFA81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pitchFamily="34" charset="0"/>
                </a:rPr>
                <a:t>Use of DLT for connecting with market DLTs</a:t>
              </a:r>
            </a:p>
            <a:p>
              <a:pPr fontAlgn="base">
                <a:buClrTx/>
                <a:buFontTx/>
                <a:buNone/>
              </a:pPr>
              <a:r>
                <a:rPr lang="en-GB" sz="1200" kern="1200" dirty="0">
                  <a:solidFill>
                    <a:srgbClr val="003399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pitchFamily="34" charset="0"/>
                </a:rPr>
                <a:t>Settlement of cash tokens on the Eurosystem DLT platform (or in the RTGS component of T2)</a:t>
              </a:r>
              <a:endParaRPr lang="en-US" sz="1200" b="1" kern="1200" dirty="0">
                <a:solidFill>
                  <a:srgbClr val="003399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endParaRPr>
            </a:p>
          </p:txBody>
        </p:sp>
      </p:grpSp>
      <p:sp>
        <p:nvSpPr>
          <p:cNvPr id="13" name="Google Shape;61;p3">
            <a:extLst>
              <a:ext uri="{FF2B5EF4-FFF2-40B4-BE49-F238E27FC236}">
                <a16:creationId xmlns:a16="http://schemas.microsoft.com/office/drawing/2014/main" id="{F2FBE54A-747D-CF04-8EFB-17270E452C6E}"/>
              </a:ext>
            </a:extLst>
          </p:cNvPr>
          <p:cNvSpPr txBox="1"/>
          <p:nvPr/>
        </p:nvSpPr>
        <p:spPr>
          <a:xfrm>
            <a:off x="1264645" y="245752"/>
            <a:ext cx="7423150" cy="253916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defRPr sz="1650" b="1">
                <a:solidFill>
                  <a:srgbClr val="324680"/>
                </a:solidFill>
                <a:latin typeface="Montserrat"/>
              </a:defRPr>
            </a:lvl1pPr>
          </a:lstStyle>
          <a:p>
            <a:r>
              <a:rPr lang="en-US" dirty="0"/>
              <a:t>Pontes: scope of a “pilot phase” in 2026</a:t>
            </a:r>
            <a:endParaRPr dirty="0">
              <a:solidFill>
                <a:srgbClr val="00386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05744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924408-5ABF-142F-FF79-6329355473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61;p3">
            <a:extLst>
              <a:ext uri="{FF2B5EF4-FFF2-40B4-BE49-F238E27FC236}">
                <a16:creationId xmlns:a16="http://schemas.microsoft.com/office/drawing/2014/main" id="{531B94CB-B4C3-F4B5-F454-E6636AE1C1DD}"/>
              </a:ext>
            </a:extLst>
          </p:cNvPr>
          <p:cNvSpPr txBox="1"/>
          <p:nvPr/>
        </p:nvSpPr>
        <p:spPr>
          <a:xfrm>
            <a:off x="1264645" y="245752"/>
            <a:ext cx="7423150" cy="253916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defRPr sz="1650" b="1">
                <a:solidFill>
                  <a:srgbClr val="324680"/>
                </a:solidFill>
                <a:latin typeface="Montserrat"/>
              </a:defRPr>
            </a:lvl1pPr>
          </a:lstStyle>
          <a:p>
            <a:r>
              <a:rPr lang="en-US" dirty="0"/>
              <a:t>Pontes pilot: design overview</a:t>
            </a:r>
          </a:p>
        </p:txBody>
      </p:sp>
      <p:grpSp>
        <p:nvGrpSpPr>
          <p:cNvPr id="111" name="Gruppo 110">
            <a:extLst>
              <a:ext uri="{FF2B5EF4-FFF2-40B4-BE49-F238E27FC236}">
                <a16:creationId xmlns:a16="http://schemas.microsoft.com/office/drawing/2014/main" id="{F79848D1-E2FA-274B-F4D9-2A29771E5653}"/>
              </a:ext>
            </a:extLst>
          </p:cNvPr>
          <p:cNvGrpSpPr/>
          <p:nvPr/>
        </p:nvGrpSpPr>
        <p:grpSpPr>
          <a:xfrm>
            <a:off x="817763" y="782012"/>
            <a:ext cx="7680514" cy="3656574"/>
            <a:chOff x="952497" y="1001434"/>
            <a:chExt cx="7680514" cy="3656574"/>
          </a:xfrm>
        </p:grpSpPr>
        <p:sp>
          <p:nvSpPr>
            <p:cNvPr id="2" name="Rectangle: Rounded Corners 6">
              <a:extLst>
                <a:ext uri="{FF2B5EF4-FFF2-40B4-BE49-F238E27FC236}">
                  <a16:creationId xmlns:a16="http://schemas.microsoft.com/office/drawing/2014/main" id="{78885E6B-897E-1613-862D-274A7FC7C773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3705053" y="2085450"/>
              <a:ext cx="2762560" cy="1260000"/>
            </a:xfrm>
            <a:prstGeom prst="roundRect">
              <a:avLst>
                <a:gd name="adj" fmla="val 9279"/>
              </a:avLst>
            </a:prstGeom>
            <a:solidFill>
              <a:srgbClr val="BEBEBE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vert="horz" tIns="0" rtlCol="0" anchor="t" anchorCtr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00" b="1" i="1" u="none" strike="noStrike" kern="1200" cap="none" spc="0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Arial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Rectangle 7">
              <a:extLst>
                <a:ext uri="{FF2B5EF4-FFF2-40B4-BE49-F238E27FC236}">
                  <a16:creationId xmlns:a16="http://schemas.microsoft.com/office/drawing/2014/main" id="{6F4CD3B3-A06E-0E7E-9072-963CB710CB60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5876079" y="2622849"/>
              <a:ext cx="181535" cy="431146"/>
            </a:xfrm>
            <a:prstGeom prst="rect">
              <a:avLst/>
            </a:prstGeom>
            <a:solidFill>
              <a:srgbClr val="E1EBFF"/>
            </a:solidFill>
            <a:ln w="952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vert270" wrap="square" lIns="0" tIns="45720" rIns="0" bIns="45720" numCol="1" rtlCol="0" anchor="ctr" anchorCtr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  <a:buClrTx/>
                <a:buFontTx/>
                <a:buNone/>
                <a:defRPr/>
              </a:pPr>
              <a:r>
                <a:rPr lang="en-US" sz="300" dirty="0">
                  <a:solidFill>
                    <a:srgbClr val="0070C0"/>
                  </a:solidFill>
                  <a:ea typeface="ヒラギノ角ゴ Pro W3" pitchFamily="-64" charset="-128"/>
                  <a:cs typeface="Arial" panose="020B0604020202020204" pitchFamily="34" charset="0"/>
                </a:rPr>
                <a:t>ESY DLT          interface</a:t>
              </a:r>
            </a:p>
          </p:txBody>
        </p:sp>
        <p:sp>
          <p:nvSpPr>
            <p:cNvPr id="5" name="Rettangolo 22">
              <a:extLst>
                <a:ext uri="{FF2B5EF4-FFF2-40B4-BE49-F238E27FC236}">
                  <a16:creationId xmlns:a16="http://schemas.microsoft.com/office/drawing/2014/main" id="{3F92B912-10E7-F60A-C409-01FCC06F942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3971" y="2241381"/>
              <a:ext cx="714550" cy="999886"/>
            </a:xfrm>
            <a:prstGeom prst="roundRect">
              <a:avLst/>
            </a:prstGeom>
            <a:solidFill>
              <a:srgbClr val="DEEBF7"/>
            </a:solidFill>
            <a:ln w="635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78" eaLnBrk="0" fontAlgn="base" hangingPunct="0">
                <a:spcBef>
                  <a:spcPct val="50000"/>
                </a:spcBef>
                <a:spcAft>
                  <a:spcPct val="0"/>
                </a:spcAft>
                <a:buClrTx/>
                <a:buFontTx/>
                <a:buNone/>
                <a:defRPr/>
              </a:pPr>
              <a:r>
                <a:rPr lang="en-GB" sz="700" b="1" dirty="0">
                  <a:solidFill>
                    <a:srgbClr val="003399"/>
                  </a:solidFill>
                  <a:ea typeface="ヒラギノ角ゴ Pro W3" pitchFamily="-64" charset="-128"/>
                  <a:cs typeface="Arial"/>
                </a:rPr>
                <a:t>Extended</a:t>
              </a:r>
              <a:br>
                <a:rPr lang="en-GB" sz="700" b="1" dirty="0">
                  <a:solidFill>
                    <a:srgbClr val="003399"/>
                  </a:solidFill>
                  <a:ea typeface="ヒラギノ角ゴ Pro W3" pitchFamily="-64" charset="-128"/>
                  <a:cs typeface="Arial"/>
                </a:rPr>
              </a:br>
              <a:r>
                <a:rPr lang="en-GB" sz="700" b="1" dirty="0">
                  <a:solidFill>
                    <a:srgbClr val="003399"/>
                  </a:solidFill>
                  <a:ea typeface="ヒラギノ角ゴ Pro W3" pitchFamily="-64" charset="-128"/>
                  <a:cs typeface="Arial"/>
                </a:rPr>
                <a:t>Interoperability</a:t>
              </a:r>
              <a:br>
                <a:rPr lang="en-GB" sz="700" b="1" dirty="0">
                  <a:solidFill>
                    <a:srgbClr val="003399"/>
                  </a:solidFill>
                  <a:ea typeface="ヒラギノ角ゴ Pro W3" pitchFamily="-64" charset="-128"/>
                  <a:cs typeface="Arial"/>
                </a:rPr>
              </a:br>
              <a:r>
                <a:rPr lang="en-GB" sz="700" b="1" dirty="0">
                  <a:solidFill>
                    <a:srgbClr val="003399"/>
                  </a:solidFill>
                  <a:ea typeface="ヒラギノ角ゴ Pro W3" pitchFamily="-64" charset="-128"/>
                  <a:cs typeface="Arial"/>
                </a:rPr>
                <a:t>Interface (EII)</a:t>
              </a:r>
              <a:endParaRPr lang="en-GB" sz="700" b="1" baseline="30000" dirty="0">
                <a:solidFill>
                  <a:srgbClr val="003399"/>
                </a:solidFill>
                <a:ea typeface="ヒラギノ角ゴ Pro W3" pitchFamily="-64" charset="-128"/>
                <a:cs typeface="Arial"/>
              </a:endParaRPr>
            </a:p>
          </p:txBody>
        </p:sp>
        <p:sp>
          <p:nvSpPr>
            <p:cNvPr id="6" name="Rettangolo 25">
              <a:extLst>
                <a:ext uri="{FF2B5EF4-FFF2-40B4-BE49-F238E27FC236}">
                  <a16:creationId xmlns:a16="http://schemas.microsoft.com/office/drawing/2014/main" id="{D2A12A85-C189-6CF2-E9E8-3D4F2BB2F3C4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952497" y="2307742"/>
              <a:ext cx="1833615" cy="756000"/>
            </a:xfrm>
            <a:prstGeom prst="rect">
              <a:avLst/>
            </a:prstGeom>
            <a:noFill/>
            <a:ln w="19050" cap="flat" cmpd="sng" algn="ctr">
              <a:solidFill>
                <a:srgbClr val="585858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378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Arial"/>
                <a:ea typeface="ヒラギノ角ゴ Pro W3" pitchFamily="-64" charset="-128"/>
                <a:cs typeface="Arial"/>
              </a:endParaRPr>
            </a:p>
          </p:txBody>
        </p:sp>
        <p:pic>
          <p:nvPicPr>
            <p:cNvPr id="7" name="Immagine 29">
              <a:extLst>
                <a:ext uri="{FF2B5EF4-FFF2-40B4-BE49-F238E27FC236}">
                  <a16:creationId xmlns:a16="http://schemas.microsoft.com/office/drawing/2014/main" id="{0F8A6248-0F01-764B-B6FF-A869E31F6EC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44242" y="2355785"/>
              <a:ext cx="650125" cy="144000"/>
            </a:xfrm>
            <a:prstGeom prst="rect">
              <a:avLst/>
            </a:prstGeom>
            <a:solidFill>
              <a:srgbClr val="585858"/>
            </a:solidFill>
          </p:spPr>
        </p:pic>
        <p:sp>
          <p:nvSpPr>
            <p:cNvPr id="8" name="Rectangle: Rounded Corners 12">
              <a:extLst>
                <a:ext uri="{FF2B5EF4-FFF2-40B4-BE49-F238E27FC236}">
                  <a16:creationId xmlns:a16="http://schemas.microsoft.com/office/drawing/2014/main" id="{880F29F8-D6E1-2FDF-39F7-0AFA2DAEB418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2350210" y="2532755"/>
              <a:ext cx="373136" cy="385763"/>
            </a:xfrm>
            <a:prstGeom prst="roundRect">
              <a:avLst/>
            </a:prstGeom>
            <a:solidFill>
              <a:srgbClr val="B8CFFF"/>
            </a:solidFill>
            <a:ln w="6350" cap="flat" cmpd="sng" algn="ctr">
              <a:solidFill>
                <a:srgbClr val="003399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36000" tIns="0" rIns="36000" bIns="0" numCol="1" rtlCol="0" anchor="ctr" anchorCtr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/>
                  <a:uLnTx/>
                  <a:uFillTx/>
                  <a:latin typeface="Arial"/>
                  <a:ea typeface="Open Sans" panose="020B0606030504020204" pitchFamily="34" charset="0"/>
                  <a:cs typeface="Arial" pitchFamily="34" charset="0"/>
                </a:rPr>
                <a:t>ESMIG</a:t>
              </a:r>
            </a:p>
          </p:txBody>
        </p:sp>
        <p:sp>
          <p:nvSpPr>
            <p:cNvPr id="9" name="Rectangle: Rounded Corners 13">
              <a:extLst>
                <a:ext uri="{FF2B5EF4-FFF2-40B4-BE49-F238E27FC236}">
                  <a16:creationId xmlns:a16="http://schemas.microsoft.com/office/drawing/2014/main" id="{19E2A343-E356-DB75-9779-ED4C873D3FA4}"/>
                </a:ext>
              </a:extLst>
            </p:cNvPr>
            <p:cNvSpPr>
              <a:spLocks/>
            </p:cNvSpPr>
            <p:nvPr/>
          </p:nvSpPr>
          <p:spPr bwMode="auto">
            <a:xfrm>
              <a:off x="4551493" y="2269701"/>
              <a:ext cx="865114" cy="930369"/>
            </a:xfrm>
            <a:prstGeom prst="roundRect">
              <a:avLst>
                <a:gd name="adj" fmla="val 10795"/>
              </a:avLst>
            </a:prstGeom>
            <a:solidFill>
              <a:srgbClr val="D6DCE5"/>
            </a:solidFill>
            <a:ln w="635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36000" tIns="0" rIns="36000" bIns="45720" numCol="1" rtlCol="0" anchor="t" anchorCtr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  <a:defRPr/>
              </a:pPr>
              <a:r>
                <a:rPr lang="en-US" sz="700" b="1" dirty="0">
                  <a:solidFill>
                    <a:srgbClr val="003399"/>
                  </a:solidFill>
                  <a:ea typeface="ヒラギノ角ゴ Pro W3" pitchFamily="-64" charset="-128"/>
                  <a:cs typeface="Arial" panose="020B0604020202020204" pitchFamily="34" charset="0"/>
                </a:rPr>
                <a:t>Eurosystem DLT</a:t>
              </a:r>
            </a:p>
          </p:txBody>
        </p:sp>
        <p:sp>
          <p:nvSpPr>
            <p:cNvPr id="10" name="Rectangle: Rounded Corners 14">
              <a:extLst>
                <a:ext uri="{FF2B5EF4-FFF2-40B4-BE49-F238E27FC236}">
                  <a16:creationId xmlns:a16="http://schemas.microsoft.com/office/drawing/2014/main" id="{C9864922-0076-3CC1-5FCA-CDE922B7EC1C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8765" y="2233761"/>
              <a:ext cx="537163" cy="930369"/>
            </a:xfrm>
            <a:prstGeom prst="roundRect">
              <a:avLst/>
            </a:prstGeom>
            <a:solidFill>
              <a:srgbClr val="E2F0D9"/>
            </a:solidFill>
            <a:ln w="6350" cap="flat" cmpd="sng" algn="ctr">
              <a:solidFill>
                <a:srgbClr val="4078B8">
                  <a:lumMod val="75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36000" tIns="0" rIns="36000" bIns="45720" numCol="1" rtlCol="0" anchor="t" anchorCtr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/>
                  <a:uLnTx/>
                  <a:uFillTx/>
                  <a:latin typeface="Arial"/>
                  <a:ea typeface="ヒラギノ角ゴ Pro W3" pitchFamily="-64" charset="-128"/>
                  <a:cs typeface="Arial" panose="020B0604020202020204" pitchFamily="34" charset="0"/>
                </a:rPr>
                <a:t>T2 Interface</a:t>
              </a:r>
            </a:p>
          </p:txBody>
        </p:sp>
        <p:sp>
          <p:nvSpPr>
            <p:cNvPr id="11" name="Rettangolo 70">
              <a:extLst>
                <a:ext uri="{FF2B5EF4-FFF2-40B4-BE49-F238E27FC236}">
                  <a16:creationId xmlns:a16="http://schemas.microsoft.com/office/drawing/2014/main" id="{D71FA175-DAA5-44AB-0CFF-584B7E3B938E}"/>
                </a:ext>
              </a:extLst>
            </p:cNvPr>
            <p:cNvSpPr>
              <a:spLocks/>
            </p:cNvSpPr>
            <p:nvPr/>
          </p:nvSpPr>
          <p:spPr>
            <a:xfrm rot="5400000" flipH="1">
              <a:off x="5881246" y="2494093"/>
              <a:ext cx="180000" cy="540000"/>
            </a:xfrm>
            <a:prstGeom prst="roundRect">
              <a:avLst/>
            </a:prstGeom>
            <a:solidFill>
              <a:srgbClr val="E1EBFF"/>
            </a:solidFill>
            <a:ln w="952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vert270" wrap="square" lIns="0" tIns="45720" rIns="0" bIns="45720" numCol="1" rtlCol="0" anchor="ctr" anchorCtr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  <a:buClrTx/>
                <a:buFontTx/>
                <a:buNone/>
                <a:defRPr/>
              </a:pPr>
              <a:r>
                <a:rPr lang="en-US" sz="500" dirty="0">
                  <a:solidFill>
                    <a:srgbClr val="0070C0"/>
                  </a:solidFill>
                  <a:ea typeface="ヒラギノ角ゴ Pro W3" pitchFamily="-64" charset="-128"/>
                  <a:cs typeface="Arial" panose="020B0604020202020204" pitchFamily="34" charset="0"/>
                </a:rPr>
                <a:t>API Gateway</a:t>
              </a:r>
            </a:p>
          </p:txBody>
        </p:sp>
        <p:cxnSp>
          <p:nvCxnSpPr>
            <p:cNvPr id="12" name="Connettore 2 71">
              <a:extLst>
                <a:ext uri="{FF2B5EF4-FFF2-40B4-BE49-F238E27FC236}">
                  <a16:creationId xmlns:a16="http://schemas.microsoft.com/office/drawing/2014/main" id="{62818A16-5959-3EDC-390B-61B3803B9188}"/>
                </a:ext>
              </a:extLst>
            </p:cNvPr>
            <p:cNvCxnSpPr>
              <a:cxnSpLocks/>
              <a:stCxn id="8" idx="1"/>
            </p:cNvCxnSpPr>
            <p:nvPr/>
          </p:nvCxnSpPr>
          <p:spPr>
            <a:xfrm flipV="1">
              <a:off x="2723346" y="2724306"/>
              <a:ext cx="252000" cy="1331"/>
            </a:xfrm>
            <a:prstGeom prst="straightConnector1">
              <a:avLst/>
            </a:prstGeom>
            <a:noFill/>
            <a:ln w="19050" cap="flat" cmpd="sng" algn="ctr">
              <a:solidFill>
                <a:srgbClr val="003399"/>
              </a:solidFill>
              <a:prstDash val="solid"/>
              <a:headEnd type="triangle" w="sm" len="sm"/>
              <a:tailEnd type="triangle" w="sm" len="sm"/>
            </a:ln>
            <a:effectLst/>
          </p:spPr>
        </p:cxnSp>
        <p:cxnSp>
          <p:nvCxnSpPr>
            <p:cNvPr id="13" name="Connettore 2 133">
              <a:extLst>
                <a:ext uri="{FF2B5EF4-FFF2-40B4-BE49-F238E27FC236}">
                  <a16:creationId xmlns:a16="http://schemas.microsoft.com/office/drawing/2014/main" id="{F0DF5268-BDCD-0111-ED52-5963DF387052}"/>
                </a:ext>
              </a:extLst>
            </p:cNvPr>
            <p:cNvCxnSpPr>
              <a:cxnSpLocks/>
              <a:endCxn id="22" idx="1"/>
            </p:cNvCxnSpPr>
            <p:nvPr/>
          </p:nvCxnSpPr>
          <p:spPr>
            <a:xfrm>
              <a:off x="4289490" y="2723197"/>
              <a:ext cx="220778" cy="6143"/>
            </a:xfrm>
            <a:prstGeom prst="straightConnector1">
              <a:avLst/>
            </a:prstGeom>
            <a:solidFill>
              <a:srgbClr val="FFFFFF">
                <a:alpha val="84000"/>
              </a:srgbClr>
            </a:solidFill>
            <a:ln w="19050" cap="flat" cmpd="sng" algn="ctr">
              <a:solidFill>
                <a:srgbClr val="585858"/>
              </a:solidFill>
              <a:prstDash val="solid"/>
              <a:headEnd type="triangle" w="sm" len="sm"/>
              <a:tailEnd type="triangle" w="sm" len="sm"/>
            </a:ln>
            <a:effectLst/>
          </p:spPr>
        </p:cxnSp>
        <p:cxnSp>
          <p:nvCxnSpPr>
            <p:cNvPr id="14" name="Connettore 2 61">
              <a:extLst>
                <a:ext uri="{FF2B5EF4-FFF2-40B4-BE49-F238E27FC236}">
                  <a16:creationId xmlns:a16="http://schemas.microsoft.com/office/drawing/2014/main" id="{F93EF5B1-57CB-06AE-0F9A-F4258E3CE5D1}"/>
                </a:ext>
              </a:extLst>
            </p:cNvPr>
            <p:cNvCxnSpPr>
              <a:cxnSpLocks/>
              <a:stCxn id="25" idx="3"/>
            </p:cNvCxnSpPr>
            <p:nvPr/>
          </p:nvCxnSpPr>
          <p:spPr>
            <a:xfrm flipV="1">
              <a:off x="6374389" y="2722763"/>
              <a:ext cx="320921" cy="0"/>
            </a:xfrm>
            <a:prstGeom prst="straightConnector1">
              <a:avLst/>
            </a:prstGeom>
            <a:solidFill>
              <a:srgbClr val="FFFFFF">
                <a:alpha val="84000"/>
              </a:srgbClr>
            </a:solidFill>
            <a:ln w="19050" cap="flat" cmpd="sng" algn="ctr">
              <a:solidFill>
                <a:srgbClr val="003399"/>
              </a:solidFill>
              <a:prstDash val="solid"/>
              <a:headEnd type="triangle" w="sm" len="sm"/>
              <a:tailEnd type="triangle" w="sm" len="sm"/>
            </a:ln>
            <a:effectLst/>
          </p:spPr>
        </p:cxnSp>
        <p:sp>
          <p:nvSpPr>
            <p:cNvPr id="15" name="Rectangle: Rounded Corners 23">
              <a:extLst>
                <a:ext uri="{FF2B5EF4-FFF2-40B4-BE49-F238E27FC236}">
                  <a16:creationId xmlns:a16="http://schemas.microsoft.com/office/drawing/2014/main" id="{EAB65209-4179-2ED8-CA63-63730704108D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7983" y="2569016"/>
              <a:ext cx="340157" cy="308361"/>
            </a:xfrm>
            <a:prstGeom prst="roundRect">
              <a:avLst/>
            </a:prstGeom>
            <a:solidFill>
              <a:srgbClr val="E1EBFF"/>
            </a:solidFill>
            <a:ln w="9525" cap="flat" cmpd="sng" algn="ctr">
              <a:solidFill>
                <a:srgbClr val="4078B8">
                  <a:lumMod val="75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45720" rIns="0" bIns="45720" numCol="1" rtlCol="0" anchor="ctr" anchorCtr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" b="0" i="0" u="none" strike="noStrike" kern="1200" cap="none" spc="0" normalizeH="0" baseline="0" noProof="0" dirty="0">
                  <a:ln>
                    <a:noFill/>
                  </a:ln>
                  <a:solidFill>
                    <a:srgbClr val="4078B8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ヒラギノ角ゴ Pro W3" pitchFamily="-64" charset="-128"/>
                  <a:cs typeface="Arial" panose="020B0604020202020204" pitchFamily="34" charset="0"/>
                </a:rPr>
                <a:t>Trigger Backend</a:t>
              </a:r>
              <a:endParaRPr kumimoji="0" lang="en-US" sz="500" b="0" i="0" u="none" strike="noStrike" kern="1200" cap="none" spc="0" normalizeH="0" baseline="30000" noProof="0" dirty="0">
                <a:ln>
                  <a:noFill/>
                </a:ln>
                <a:solidFill>
                  <a:srgbClr val="4078B8">
                    <a:lumMod val="75000"/>
                  </a:srgbClr>
                </a:solidFill>
                <a:effectLst/>
                <a:uLnTx/>
                <a:uFillTx/>
                <a:latin typeface="Arial"/>
                <a:ea typeface="ヒラギノ角ゴ Pro W3" pitchFamily="-64" charset="-128"/>
                <a:cs typeface="Arial" panose="020B0604020202020204" pitchFamily="34" charset="0"/>
              </a:endParaRPr>
            </a:p>
          </p:txBody>
        </p:sp>
        <p:cxnSp>
          <p:nvCxnSpPr>
            <p:cNvPr id="16" name="Connettore 2 133">
              <a:extLst>
                <a:ext uri="{FF2B5EF4-FFF2-40B4-BE49-F238E27FC236}">
                  <a16:creationId xmlns:a16="http://schemas.microsoft.com/office/drawing/2014/main" id="{56BF01DE-D349-84B4-B5C1-4C45AD60EB8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627383" y="2722763"/>
              <a:ext cx="290600" cy="434"/>
            </a:xfrm>
            <a:prstGeom prst="straightConnector1">
              <a:avLst/>
            </a:prstGeom>
            <a:solidFill>
              <a:srgbClr val="FFFFFF">
                <a:alpha val="84000"/>
              </a:srgbClr>
            </a:solidFill>
            <a:ln w="19050" cap="flat" cmpd="sng" algn="ctr">
              <a:solidFill>
                <a:srgbClr val="585858"/>
              </a:solidFill>
              <a:prstDash val="solid"/>
              <a:headEnd type="triangle" w="sm" len="sm"/>
              <a:tailEnd type="triangle" w="sm" len="sm"/>
            </a:ln>
            <a:effectLst/>
          </p:spPr>
        </p:cxnSp>
        <p:sp>
          <p:nvSpPr>
            <p:cNvPr id="17" name="Rectangle: Rounded Corners 27">
              <a:extLst>
                <a:ext uri="{FF2B5EF4-FFF2-40B4-BE49-F238E27FC236}">
                  <a16:creationId xmlns:a16="http://schemas.microsoft.com/office/drawing/2014/main" id="{DCBAF626-450E-110D-E9D0-B69016AFD3FF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1093539" y="2525817"/>
              <a:ext cx="1141519" cy="396000"/>
            </a:xfrm>
            <a:prstGeom prst="roundRect">
              <a:avLst/>
            </a:prstGeom>
            <a:solidFill>
              <a:srgbClr val="B8CFFF"/>
            </a:solidFill>
            <a:ln w="6350" cap="flat" cmpd="sng" algn="ctr">
              <a:solidFill>
                <a:srgbClr val="003399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36000" tIns="0" rIns="36000" bIns="36000" numCol="1" rtlCol="0" anchor="t" anchorCtr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1" i="0" u="none" strike="noStrike" kern="1200" cap="none" spc="0" normalizeH="0" baseline="0" noProof="0" dirty="0">
                  <a:ln>
                    <a:noFill/>
                  </a:ln>
                  <a:solidFill>
                    <a:srgbClr val="585858"/>
                  </a:solidFill>
                  <a:effectLst/>
                  <a:uLnTx/>
                  <a:uFillTx/>
                  <a:latin typeface="Arial"/>
                  <a:ea typeface="Open Sans" panose="020B0606030504020204" pitchFamily="34" charset="0"/>
                  <a:cs typeface="Arial" pitchFamily="34" charset="0"/>
                </a:rPr>
                <a:t>RTGS</a:t>
              </a:r>
            </a:p>
          </p:txBody>
        </p:sp>
        <p:pic>
          <p:nvPicPr>
            <p:cNvPr id="18" name="Graphic 1051" descr="Blockchain outline">
              <a:extLst>
                <a:ext uri="{FF2B5EF4-FFF2-40B4-BE49-F238E27FC236}">
                  <a16:creationId xmlns:a16="http://schemas.microsoft.com/office/drawing/2014/main" id="{FBBA7E9A-DDF0-06EC-3A86-C5670CFB0C9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200494" y="2985188"/>
              <a:ext cx="207579" cy="207578"/>
            </a:xfrm>
            <a:prstGeom prst="rect">
              <a:avLst/>
            </a:prstGeom>
          </p:spPr>
        </p:pic>
        <p:sp>
          <p:nvSpPr>
            <p:cNvPr id="19" name="Arrow: Left-Right 138">
              <a:extLst>
                <a:ext uri="{FF2B5EF4-FFF2-40B4-BE49-F238E27FC236}">
                  <a16:creationId xmlns:a16="http://schemas.microsoft.com/office/drawing/2014/main" id="{2D96731A-64EA-2E8B-B7B6-CA95F1BB78EE}"/>
                </a:ext>
              </a:extLst>
            </p:cNvPr>
            <p:cNvSpPr/>
            <p:nvPr/>
          </p:nvSpPr>
          <p:spPr bwMode="auto">
            <a:xfrm>
              <a:off x="1192307" y="2622988"/>
              <a:ext cx="960219" cy="283082"/>
            </a:xfrm>
            <a:prstGeom prst="leftRightArrow">
              <a:avLst>
                <a:gd name="adj1" fmla="val 46688"/>
                <a:gd name="adj2" fmla="val 29720"/>
              </a:avLst>
            </a:prstGeom>
            <a:solidFill>
              <a:srgbClr val="00339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pPr marL="0" marR="0" lvl="0" indent="0" algn="ctr" defTabSz="914378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ヒラギノ角ゴ Pro W3" pitchFamily="-64" charset="-128"/>
                  <a:cs typeface="Arial" pitchFamily="34" charset="0"/>
                </a:rPr>
                <a:t>Central Bank Money</a:t>
              </a:r>
            </a:p>
          </p:txBody>
        </p:sp>
        <p:cxnSp>
          <p:nvCxnSpPr>
            <p:cNvPr id="20" name="Connettore 2 133">
              <a:extLst>
                <a:ext uri="{FF2B5EF4-FFF2-40B4-BE49-F238E27FC236}">
                  <a16:creationId xmlns:a16="http://schemas.microsoft.com/office/drawing/2014/main" id="{55CD4A8F-5D72-5F49-0087-5C5296F35F74}"/>
                </a:ext>
              </a:extLst>
            </p:cNvPr>
            <p:cNvCxnSpPr>
              <a:cxnSpLocks/>
              <a:stCxn id="9" idx="3"/>
            </p:cNvCxnSpPr>
            <p:nvPr/>
          </p:nvCxnSpPr>
          <p:spPr>
            <a:xfrm>
              <a:off x="5416607" y="2734886"/>
              <a:ext cx="228714" cy="0"/>
            </a:xfrm>
            <a:prstGeom prst="straightConnector1">
              <a:avLst/>
            </a:prstGeom>
            <a:solidFill>
              <a:srgbClr val="FFFFFF">
                <a:alpha val="84000"/>
              </a:srgbClr>
            </a:solidFill>
            <a:ln w="19050" cap="flat" cmpd="sng" algn="ctr">
              <a:solidFill>
                <a:srgbClr val="585858"/>
              </a:solidFill>
              <a:prstDash val="solid"/>
              <a:headEnd type="triangle" w="sm" len="sm"/>
              <a:tailEnd type="triangle" w="sm" len="sm"/>
            </a:ln>
            <a:effectLst/>
          </p:spPr>
        </p:cxnSp>
        <p:cxnSp>
          <p:nvCxnSpPr>
            <p:cNvPr id="21" name="Connettore 2 133">
              <a:extLst>
                <a:ext uri="{FF2B5EF4-FFF2-40B4-BE49-F238E27FC236}">
                  <a16:creationId xmlns:a16="http://schemas.microsoft.com/office/drawing/2014/main" id="{B88239C0-8007-DE3F-CDFE-D405E4CDD2EE}"/>
                </a:ext>
              </a:extLst>
            </p:cNvPr>
            <p:cNvCxnSpPr>
              <a:cxnSpLocks/>
              <a:stCxn id="8" idx="3"/>
              <a:endCxn id="17" idx="1"/>
            </p:cNvCxnSpPr>
            <p:nvPr/>
          </p:nvCxnSpPr>
          <p:spPr>
            <a:xfrm flipH="1" flipV="1">
              <a:off x="2235058" y="2723817"/>
              <a:ext cx="115152" cy="1820"/>
            </a:xfrm>
            <a:prstGeom prst="straightConnector1">
              <a:avLst/>
            </a:prstGeom>
            <a:solidFill>
              <a:srgbClr val="FFFFFF">
                <a:alpha val="84000"/>
              </a:srgbClr>
            </a:solidFill>
            <a:ln w="19050" cap="flat" cmpd="sng" algn="ctr">
              <a:solidFill>
                <a:srgbClr val="585858"/>
              </a:solidFill>
              <a:prstDash val="solid"/>
              <a:headEnd type="triangle" w="sm" len="sm"/>
              <a:tailEnd type="triangle" w="sm" len="sm"/>
            </a:ln>
            <a:effectLst/>
          </p:spPr>
        </p:cxnSp>
        <p:sp>
          <p:nvSpPr>
            <p:cNvPr id="22" name="Rectangle: Rounded Corners 33">
              <a:extLst>
                <a:ext uri="{FF2B5EF4-FFF2-40B4-BE49-F238E27FC236}">
                  <a16:creationId xmlns:a16="http://schemas.microsoft.com/office/drawing/2014/main" id="{C5E8D85E-E5DB-C528-9AB2-9C0CE753069E}"/>
                </a:ext>
              </a:extLst>
            </p:cNvPr>
            <p:cNvSpPr/>
            <p:nvPr/>
          </p:nvSpPr>
          <p:spPr bwMode="auto">
            <a:xfrm>
              <a:off x="4510268" y="2217413"/>
              <a:ext cx="946048" cy="1023854"/>
            </a:xfrm>
            <a:prstGeom prst="roundRect">
              <a:avLst>
                <a:gd name="adj" fmla="val 10357"/>
              </a:avLst>
            </a:prstGeom>
            <a:noFill/>
            <a:ln w="38100" cap="flat" cmpd="sng" algn="ctr">
              <a:solidFill>
                <a:srgbClr val="003399">
                  <a:lumMod val="60000"/>
                  <a:lumOff val="4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Arial" charset="0"/>
                <a:ea typeface="ヒラギノ角ゴ Pro W3" pitchFamily="-64" charset="-128"/>
                <a:cs typeface="Arial" pitchFamily="34" charset="0"/>
              </a:endParaRPr>
            </a:p>
          </p:txBody>
        </p:sp>
        <p:cxnSp>
          <p:nvCxnSpPr>
            <p:cNvPr id="23" name="Straight Connector 34">
              <a:extLst>
                <a:ext uri="{FF2B5EF4-FFF2-40B4-BE49-F238E27FC236}">
                  <a16:creationId xmlns:a16="http://schemas.microsoft.com/office/drawing/2014/main" id="{7DDFDC12-F760-6682-CFEF-528EE2AB7026}"/>
                </a:ext>
              </a:extLst>
            </p:cNvPr>
            <p:cNvCxnSpPr>
              <a:cxnSpLocks/>
              <a:stCxn id="22" idx="0"/>
            </p:cNvCxnSpPr>
            <p:nvPr/>
          </p:nvCxnSpPr>
          <p:spPr bwMode="auto">
            <a:xfrm flipV="1">
              <a:off x="4983292" y="1699438"/>
              <a:ext cx="0" cy="517975"/>
            </a:xfrm>
            <a:prstGeom prst="line">
              <a:avLst/>
            </a:prstGeom>
            <a:solidFill>
              <a:srgbClr val="003399"/>
            </a:solidFill>
            <a:ln w="28575" cap="flat" cmpd="sng" algn="ctr">
              <a:solidFill>
                <a:srgbClr val="003399">
                  <a:lumMod val="60000"/>
                  <a:lumOff val="4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4" name="Oval 35">
              <a:extLst>
                <a:ext uri="{FF2B5EF4-FFF2-40B4-BE49-F238E27FC236}">
                  <a16:creationId xmlns:a16="http://schemas.microsoft.com/office/drawing/2014/main" id="{3CFB7728-A58D-C628-7471-8263F7EEB9B6}"/>
                </a:ext>
              </a:extLst>
            </p:cNvPr>
            <p:cNvSpPr/>
            <p:nvPr/>
          </p:nvSpPr>
          <p:spPr bwMode="auto">
            <a:xfrm>
              <a:off x="4930385" y="1672814"/>
              <a:ext cx="108000" cy="108000"/>
            </a:xfrm>
            <a:prstGeom prst="ellipse">
              <a:avLst/>
            </a:prstGeom>
            <a:solidFill>
              <a:srgbClr val="003399">
                <a:lumMod val="60000"/>
                <a:lumOff val="40000"/>
              </a:srgbClr>
            </a:solidFill>
            <a:ln w="9525" cap="flat" cmpd="sng" algn="ctr">
              <a:solidFill>
                <a:srgbClr val="003399">
                  <a:lumMod val="60000"/>
                  <a:lumOff val="4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Arial" charset="0"/>
                <a:ea typeface="ヒラギノ角ゴ Pro W3" pitchFamily="-64" charset="-128"/>
                <a:cs typeface="Arial" pitchFamily="34" charset="0"/>
              </a:endParaRPr>
            </a:p>
          </p:txBody>
        </p:sp>
        <p:sp>
          <p:nvSpPr>
            <p:cNvPr id="25" name="Rectangle: Rounded Corners 36">
              <a:extLst>
                <a:ext uri="{FF2B5EF4-FFF2-40B4-BE49-F238E27FC236}">
                  <a16:creationId xmlns:a16="http://schemas.microsoft.com/office/drawing/2014/main" id="{33312FA6-8973-9815-F123-FBD8D54EED3C}"/>
                </a:ext>
              </a:extLst>
            </p:cNvPr>
            <p:cNvSpPr/>
            <p:nvPr/>
          </p:nvSpPr>
          <p:spPr bwMode="auto">
            <a:xfrm>
              <a:off x="5569369" y="2162936"/>
              <a:ext cx="805020" cy="1147861"/>
            </a:xfrm>
            <a:prstGeom prst="roundRect">
              <a:avLst/>
            </a:prstGeom>
            <a:noFill/>
            <a:ln w="38100" cap="flat" cmpd="sng" algn="ctr">
              <a:solidFill>
                <a:srgbClr val="003399">
                  <a:lumMod val="60000"/>
                  <a:lumOff val="4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Arial" charset="0"/>
                <a:ea typeface="ヒラギノ角ゴ Pro W3" pitchFamily="-64" charset="-128"/>
                <a:cs typeface="Arial" pitchFamily="34" charset="0"/>
              </a:endParaRPr>
            </a:p>
          </p:txBody>
        </p:sp>
        <p:cxnSp>
          <p:nvCxnSpPr>
            <p:cNvPr id="26" name="Straight Connector 37">
              <a:extLst>
                <a:ext uri="{FF2B5EF4-FFF2-40B4-BE49-F238E27FC236}">
                  <a16:creationId xmlns:a16="http://schemas.microsoft.com/office/drawing/2014/main" id="{8431FAF8-3AD3-B41F-DA75-127B727FA51F}"/>
                </a:ext>
              </a:extLst>
            </p:cNvPr>
            <p:cNvCxnSpPr>
              <a:cxnSpLocks/>
              <a:stCxn id="25" idx="2"/>
              <a:endCxn id="27" idx="0"/>
            </p:cNvCxnSpPr>
            <p:nvPr/>
          </p:nvCxnSpPr>
          <p:spPr bwMode="auto">
            <a:xfrm flipH="1">
              <a:off x="5970668" y="3310797"/>
              <a:ext cx="1211" cy="429085"/>
            </a:xfrm>
            <a:prstGeom prst="line">
              <a:avLst/>
            </a:prstGeom>
            <a:solidFill>
              <a:srgbClr val="003399"/>
            </a:solidFill>
            <a:ln w="28575" cap="flat" cmpd="sng" algn="ctr">
              <a:solidFill>
                <a:srgbClr val="003399">
                  <a:lumMod val="60000"/>
                  <a:lumOff val="4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7" name="Oval 38">
              <a:extLst>
                <a:ext uri="{FF2B5EF4-FFF2-40B4-BE49-F238E27FC236}">
                  <a16:creationId xmlns:a16="http://schemas.microsoft.com/office/drawing/2014/main" id="{F61553D3-CDD3-5228-4AE6-476F0AE1BAD3}"/>
                </a:ext>
              </a:extLst>
            </p:cNvPr>
            <p:cNvSpPr/>
            <p:nvPr/>
          </p:nvSpPr>
          <p:spPr bwMode="auto">
            <a:xfrm>
              <a:off x="5916668" y="3739882"/>
              <a:ext cx="108000" cy="108000"/>
            </a:xfrm>
            <a:prstGeom prst="ellipse">
              <a:avLst/>
            </a:prstGeom>
            <a:solidFill>
              <a:srgbClr val="003399">
                <a:lumMod val="60000"/>
                <a:lumOff val="40000"/>
              </a:srgbClr>
            </a:solidFill>
            <a:ln w="9525" cap="flat" cmpd="sng" algn="ctr">
              <a:solidFill>
                <a:srgbClr val="003399">
                  <a:lumMod val="60000"/>
                  <a:lumOff val="4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Arial" charset="0"/>
                <a:ea typeface="ヒラギノ角ゴ Pro W3" pitchFamily="-64" charset="-128"/>
                <a:cs typeface="Arial" pitchFamily="34" charset="0"/>
              </a:endParaRPr>
            </a:p>
          </p:txBody>
        </p:sp>
        <p:sp>
          <p:nvSpPr>
            <p:cNvPr id="28" name="TextBox 39">
              <a:extLst>
                <a:ext uri="{FF2B5EF4-FFF2-40B4-BE49-F238E27FC236}">
                  <a16:creationId xmlns:a16="http://schemas.microsoft.com/office/drawing/2014/main" id="{5039E578-B5FA-8927-B99B-0FA03BCEF615}"/>
                </a:ext>
              </a:extLst>
            </p:cNvPr>
            <p:cNvSpPr txBox="1"/>
            <p:nvPr/>
          </p:nvSpPr>
          <p:spPr>
            <a:xfrm>
              <a:off x="4809187" y="1001434"/>
              <a:ext cx="3823824" cy="6001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DFA81F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</a:rPr>
                <a:t>Eurosystem DLT with pilot liquidity</a:t>
              </a:r>
              <a:b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Arial" pitchFamily="34" charset="0"/>
                </a:rPr>
              </a:b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585858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Arial" pitchFamily="34" charset="0"/>
                </a:rPr>
                <a:t>in a 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585858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Arial" pitchFamily="34" charset="0"/>
                </a:rPr>
                <a:t>tokenised</a:t>
              </a: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585858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Arial" pitchFamily="34" charset="0"/>
                </a:rPr>
                <a:t> form for settlement of DLT-based transactions (liquidity will not stay overnight)</a:t>
              </a:r>
            </a:p>
          </p:txBody>
        </p:sp>
        <p:sp>
          <p:nvSpPr>
            <p:cNvPr id="29" name="TextBox 40">
              <a:extLst>
                <a:ext uri="{FF2B5EF4-FFF2-40B4-BE49-F238E27FC236}">
                  <a16:creationId xmlns:a16="http://schemas.microsoft.com/office/drawing/2014/main" id="{8E2560A4-F7BC-C1B8-3B8C-94F1929997BD}"/>
                </a:ext>
              </a:extLst>
            </p:cNvPr>
            <p:cNvSpPr txBox="1"/>
            <p:nvPr/>
          </p:nvSpPr>
          <p:spPr>
            <a:xfrm>
              <a:off x="5792966" y="3881927"/>
              <a:ext cx="2649250" cy="6001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sz="1100" b="1" kern="1200" dirty="0">
                  <a:solidFill>
                    <a:srgbClr val="DFA81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pitchFamily="34" charset="0"/>
                </a:rPr>
                <a:t>Interface to the market</a:t>
              </a:r>
              <a:br>
                <a:rPr lang="en-US" sz="1100" b="1" kern="1200" dirty="0">
                  <a:solidFill>
                    <a:srgbClr val="003399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pitchFamily="34" charset="0"/>
                </a:rPr>
              </a:br>
              <a:r>
                <a:rPr lang="en-US" sz="1100" kern="1200" dirty="0">
                  <a:solidFill>
                    <a:srgbClr val="585858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pitchFamily="34" charset="0"/>
                </a:rPr>
                <a:t>based on Application Programming Interfaces (APIs)</a:t>
              </a:r>
            </a:p>
          </p:txBody>
        </p:sp>
        <p:sp>
          <p:nvSpPr>
            <p:cNvPr id="30" name="Rectangle: Rounded Corners 41">
              <a:extLst>
                <a:ext uri="{FF2B5EF4-FFF2-40B4-BE49-F238E27FC236}">
                  <a16:creationId xmlns:a16="http://schemas.microsoft.com/office/drawing/2014/main" id="{FE90FB69-6202-6B55-893C-4937F27814C0}"/>
                </a:ext>
              </a:extLst>
            </p:cNvPr>
            <p:cNvSpPr/>
            <p:nvPr/>
          </p:nvSpPr>
          <p:spPr bwMode="auto">
            <a:xfrm>
              <a:off x="3772305" y="2193415"/>
              <a:ext cx="618702" cy="996661"/>
            </a:xfrm>
            <a:prstGeom prst="roundRect">
              <a:avLst/>
            </a:prstGeom>
            <a:noFill/>
            <a:ln w="38100" cap="flat" cmpd="sng" algn="ctr">
              <a:solidFill>
                <a:srgbClr val="003399">
                  <a:lumMod val="60000"/>
                  <a:lumOff val="4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Arial" charset="0"/>
                <a:ea typeface="ヒラギノ角ゴ Pro W3" pitchFamily="-64" charset="-128"/>
                <a:cs typeface="Arial" pitchFamily="34" charset="0"/>
              </a:endParaRPr>
            </a:p>
          </p:txBody>
        </p:sp>
        <p:cxnSp>
          <p:nvCxnSpPr>
            <p:cNvPr id="31" name="Straight Connector 42">
              <a:extLst>
                <a:ext uri="{FF2B5EF4-FFF2-40B4-BE49-F238E27FC236}">
                  <a16:creationId xmlns:a16="http://schemas.microsoft.com/office/drawing/2014/main" id="{EF1CDA90-A7FD-D24F-B4F0-4FD35494C9F4}"/>
                </a:ext>
              </a:extLst>
            </p:cNvPr>
            <p:cNvCxnSpPr>
              <a:cxnSpLocks/>
              <a:stCxn id="30" idx="2"/>
              <a:endCxn id="32" idx="0"/>
            </p:cNvCxnSpPr>
            <p:nvPr/>
          </p:nvCxnSpPr>
          <p:spPr bwMode="auto">
            <a:xfrm flipH="1">
              <a:off x="4080819" y="3190076"/>
              <a:ext cx="837" cy="533459"/>
            </a:xfrm>
            <a:prstGeom prst="line">
              <a:avLst/>
            </a:prstGeom>
            <a:solidFill>
              <a:srgbClr val="003399"/>
            </a:solidFill>
            <a:ln w="28575" cap="flat" cmpd="sng" algn="ctr">
              <a:solidFill>
                <a:srgbClr val="003399">
                  <a:lumMod val="60000"/>
                  <a:lumOff val="4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2" name="Oval 43">
              <a:extLst>
                <a:ext uri="{FF2B5EF4-FFF2-40B4-BE49-F238E27FC236}">
                  <a16:creationId xmlns:a16="http://schemas.microsoft.com/office/drawing/2014/main" id="{4CD3AD91-1370-4A7D-A9B5-45BBAB9E0CE4}"/>
                </a:ext>
              </a:extLst>
            </p:cNvPr>
            <p:cNvSpPr/>
            <p:nvPr/>
          </p:nvSpPr>
          <p:spPr bwMode="auto">
            <a:xfrm>
              <a:off x="4026819" y="3723535"/>
              <a:ext cx="108000" cy="108000"/>
            </a:xfrm>
            <a:prstGeom prst="ellipse">
              <a:avLst/>
            </a:prstGeom>
            <a:solidFill>
              <a:srgbClr val="003399">
                <a:lumMod val="60000"/>
                <a:lumOff val="40000"/>
              </a:srgbClr>
            </a:solidFill>
            <a:ln w="9525" cap="flat" cmpd="sng" algn="ctr">
              <a:solidFill>
                <a:srgbClr val="003399">
                  <a:lumMod val="60000"/>
                  <a:lumOff val="4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Arial" charset="0"/>
                <a:ea typeface="ヒラギノ角ゴ Pro W3" pitchFamily="-64" charset="-128"/>
                <a:cs typeface="Arial" pitchFamily="34" charset="0"/>
              </a:endParaRPr>
            </a:p>
          </p:txBody>
        </p:sp>
        <p:sp>
          <p:nvSpPr>
            <p:cNvPr id="33" name="TextBox 44">
              <a:extLst>
                <a:ext uri="{FF2B5EF4-FFF2-40B4-BE49-F238E27FC236}">
                  <a16:creationId xmlns:a16="http://schemas.microsoft.com/office/drawing/2014/main" id="{5ACDD234-B43A-D660-BFB7-93144F0C688A}"/>
                </a:ext>
              </a:extLst>
            </p:cNvPr>
            <p:cNvSpPr txBox="1"/>
            <p:nvPr/>
          </p:nvSpPr>
          <p:spPr>
            <a:xfrm>
              <a:off x="1462925" y="3873178"/>
              <a:ext cx="2772842" cy="7848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sz="1200" b="1" kern="1200" dirty="0">
                  <a:solidFill>
                    <a:srgbClr val="DFA81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pitchFamily="34" charset="0"/>
                </a:rPr>
                <a:t>Interface to TARGET Services</a:t>
              </a:r>
              <a:br>
                <a:rPr lang="en-US" sz="1100" b="1" kern="1200" dirty="0">
                  <a:solidFill>
                    <a:srgbClr val="003399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pitchFamily="34" charset="0"/>
                </a:rPr>
              </a:br>
              <a:r>
                <a:rPr lang="en-US" sz="1100" kern="1200" dirty="0">
                  <a:solidFill>
                    <a:srgbClr val="585858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pitchFamily="34" charset="0"/>
                </a:rPr>
                <a:t>to automate the interaction with TARGET Services using existing functionalities of T2 RTGS</a:t>
              </a:r>
            </a:p>
          </p:txBody>
        </p:sp>
        <p:sp>
          <p:nvSpPr>
            <p:cNvPr id="34" name="Arrow: Left-Right 138">
              <a:extLst>
                <a:ext uri="{FF2B5EF4-FFF2-40B4-BE49-F238E27FC236}">
                  <a16:creationId xmlns:a16="http://schemas.microsoft.com/office/drawing/2014/main" id="{52FADB8C-0792-455C-FB9F-B6F8F09216FD}"/>
                </a:ext>
              </a:extLst>
            </p:cNvPr>
            <p:cNvSpPr/>
            <p:nvPr/>
          </p:nvSpPr>
          <p:spPr bwMode="auto">
            <a:xfrm>
              <a:off x="6566223" y="1761450"/>
              <a:ext cx="875962" cy="324000"/>
            </a:xfrm>
            <a:prstGeom prst="leftRightArrow">
              <a:avLst>
                <a:gd name="adj1" fmla="val 46688"/>
                <a:gd name="adj2" fmla="val 29720"/>
              </a:avLst>
            </a:prstGeom>
            <a:solidFill>
              <a:srgbClr val="77B37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pPr marL="0" marR="0" lvl="0" indent="0" algn="ctr" defTabSz="914378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ヒラギノ角ゴ Pro W3" pitchFamily="-64" charset="-128"/>
                  <a:cs typeface="Arial" pitchFamily="34" charset="0"/>
                </a:rPr>
                <a:t>Eligible assets</a:t>
              </a:r>
            </a:p>
          </p:txBody>
        </p:sp>
        <p:pic>
          <p:nvPicPr>
            <p:cNvPr id="35" name="Graphic 84" descr="Cloud with solid fill">
              <a:extLst>
                <a:ext uri="{FF2B5EF4-FFF2-40B4-BE49-F238E27FC236}">
                  <a16:creationId xmlns:a16="http://schemas.microsoft.com/office/drawing/2014/main" id="{25C602EA-004F-C2E2-BC9A-AB2889A8B17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011696" y="2433544"/>
              <a:ext cx="556117" cy="556117"/>
            </a:xfrm>
            <a:prstGeom prst="rect">
              <a:avLst/>
            </a:prstGeom>
          </p:spPr>
        </p:pic>
        <p:sp>
          <p:nvSpPr>
            <p:cNvPr id="36" name="CasellaDiTesto 82">
              <a:extLst>
                <a:ext uri="{FF2B5EF4-FFF2-40B4-BE49-F238E27FC236}">
                  <a16:creationId xmlns:a16="http://schemas.microsoft.com/office/drawing/2014/main" id="{C88026B2-2333-9306-CB8D-32D274910D5C}"/>
                </a:ext>
              </a:extLst>
            </p:cNvPr>
            <p:cNvSpPr txBox="1">
              <a:spLocks/>
            </p:cNvSpPr>
            <p:nvPr/>
          </p:nvSpPr>
          <p:spPr>
            <a:xfrm>
              <a:off x="2897777" y="2049439"/>
              <a:ext cx="77585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  <a:defRPr/>
              </a:pPr>
              <a:r>
                <a:rPr lang="en-US" sz="700" b="1" dirty="0">
                  <a:solidFill>
                    <a:srgbClr val="585858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Network</a:t>
              </a:r>
              <a:br>
                <a:rPr lang="en-US" sz="700" b="1" dirty="0">
                  <a:solidFill>
                    <a:srgbClr val="585858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</a:br>
              <a:r>
                <a:rPr lang="en-US" sz="700" b="1" dirty="0">
                  <a:solidFill>
                    <a:srgbClr val="585858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Service</a:t>
              </a:r>
              <a:br>
                <a:rPr lang="en-US" sz="700" b="1" dirty="0">
                  <a:solidFill>
                    <a:srgbClr val="585858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</a:br>
              <a:r>
                <a:rPr lang="en-US" sz="700" b="1" dirty="0">
                  <a:solidFill>
                    <a:srgbClr val="585858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Providers</a:t>
              </a:r>
              <a:br>
                <a:rPr lang="en-US" sz="700" b="1" dirty="0">
                  <a:solidFill>
                    <a:srgbClr val="585858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</a:br>
              <a:r>
                <a:rPr lang="en-US" sz="700" b="1" dirty="0">
                  <a:solidFill>
                    <a:srgbClr val="585858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(NSPs)</a:t>
              </a:r>
            </a:p>
          </p:txBody>
        </p:sp>
        <p:grpSp>
          <p:nvGrpSpPr>
            <p:cNvPr id="37" name="Group 4">
              <a:extLst>
                <a:ext uri="{FF2B5EF4-FFF2-40B4-BE49-F238E27FC236}">
                  <a16:creationId xmlns:a16="http://schemas.microsoft.com/office/drawing/2014/main" id="{48429BE9-8CA8-1280-B64C-3BBA37EE4136}"/>
                </a:ext>
              </a:extLst>
            </p:cNvPr>
            <p:cNvGrpSpPr/>
            <p:nvPr/>
          </p:nvGrpSpPr>
          <p:grpSpPr>
            <a:xfrm>
              <a:off x="4618704" y="2427785"/>
              <a:ext cx="720000" cy="720000"/>
              <a:chOff x="3041937" y="1397117"/>
              <a:chExt cx="3060125" cy="3026207"/>
            </a:xfrm>
          </p:grpSpPr>
          <p:sp>
            <p:nvSpPr>
              <p:cNvPr id="38" name="Oval 5">
                <a:extLst>
                  <a:ext uri="{FF2B5EF4-FFF2-40B4-BE49-F238E27FC236}">
                    <a16:creationId xmlns:a16="http://schemas.microsoft.com/office/drawing/2014/main" id="{210180DB-CA43-2200-1DF9-26B81BEC80E0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266803" y="1638406"/>
                <a:ext cx="2598492" cy="2549809"/>
              </a:xfrm>
              <a:prstGeom prst="ellipse">
                <a:avLst/>
              </a:prstGeom>
              <a:noFill/>
              <a:ln w="28575" cap="flat" cmpd="sng" algn="ctr">
                <a:solidFill>
                  <a:srgbClr val="5B9BD5">
                    <a:shade val="1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</a:endParaRPr>
              </a:p>
            </p:txBody>
          </p:sp>
          <p:sp>
            <p:nvSpPr>
              <p:cNvPr id="39" name="Oval 21">
                <a:extLst>
                  <a:ext uri="{FF2B5EF4-FFF2-40B4-BE49-F238E27FC236}">
                    <a16:creationId xmlns:a16="http://schemas.microsoft.com/office/drawing/2014/main" id="{9A3A6439-D75A-67BD-3D70-51323901565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4327681" y="3895777"/>
                <a:ext cx="537619" cy="527547"/>
              </a:xfrm>
              <a:prstGeom prst="ellipse">
                <a:avLst/>
              </a:prstGeom>
              <a:solidFill>
                <a:srgbClr val="006EBE"/>
              </a:solidFill>
              <a:ln w="19050" cap="flat" cmpd="sng" algn="ctr">
                <a:solidFill>
                  <a:srgbClr val="5B9BD5">
                    <a:shade val="15000"/>
                  </a:srgbClr>
                </a:solidFill>
                <a:prstDash val="solid"/>
                <a:miter lim="800000"/>
              </a:ln>
              <a:effectLst/>
            </p:spPr>
            <p:txBody>
              <a:bodyPr wrap="none" rtlCol="0" anchor="ctr"/>
              <a:lstStyle/>
              <a:p>
                <a:pPr marL="0" marR="0" lvl="0" indent="0" algn="ctr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ea typeface="+mn-ea"/>
                </a:endParaRPr>
              </a:p>
            </p:txBody>
          </p:sp>
          <p:sp>
            <p:nvSpPr>
              <p:cNvPr id="40" name="Oval 24">
                <a:extLst>
                  <a:ext uri="{FF2B5EF4-FFF2-40B4-BE49-F238E27FC236}">
                    <a16:creationId xmlns:a16="http://schemas.microsoft.com/office/drawing/2014/main" id="{F1AE26E1-5DA4-59AF-2FB1-EE78078E6117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4327681" y="1397117"/>
                <a:ext cx="537619" cy="527547"/>
              </a:xfrm>
              <a:prstGeom prst="ellipse">
                <a:avLst/>
              </a:prstGeom>
              <a:solidFill>
                <a:srgbClr val="006EBE"/>
              </a:solidFill>
              <a:ln w="19050" cap="flat" cmpd="sng" algn="ctr">
                <a:solidFill>
                  <a:srgbClr val="5B9BD5">
                    <a:shade val="15000"/>
                  </a:srgbClr>
                </a:solidFill>
                <a:prstDash val="solid"/>
                <a:miter lim="800000"/>
              </a:ln>
              <a:effectLst/>
            </p:spPr>
            <p:txBody>
              <a:bodyPr wrap="none" rtlCol="0" anchor="ctr"/>
              <a:lstStyle/>
              <a:p>
                <a:pPr marL="0" marR="0" lvl="0" indent="0" algn="ctr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</a:endParaRPr>
              </a:p>
            </p:txBody>
          </p:sp>
          <p:sp>
            <p:nvSpPr>
              <p:cNvPr id="41" name="Oval 26">
                <a:extLst>
                  <a:ext uri="{FF2B5EF4-FFF2-40B4-BE49-F238E27FC236}">
                    <a16:creationId xmlns:a16="http://schemas.microsoft.com/office/drawing/2014/main" id="{64645EFE-5AE2-99AD-AB99-008453A4B46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5266665" y="3509659"/>
                <a:ext cx="537619" cy="527547"/>
              </a:xfrm>
              <a:prstGeom prst="ellipse">
                <a:avLst/>
              </a:prstGeom>
              <a:solidFill>
                <a:srgbClr val="006EBE"/>
              </a:solidFill>
              <a:ln w="19050" cap="flat" cmpd="sng" algn="ctr">
                <a:solidFill>
                  <a:srgbClr val="5B9BD5">
                    <a:shade val="15000"/>
                  </a:srgbClr>
                </a:solidFill>
                <a:prstDash val="solid"/>
                <a:miter lim="800000"/>
              </a:ln>
              <a:effectLst/>
            </p:spPr>
            <p:txBody>
              <a:bodyPr wrap="none" rtlCol="0" anchor="ctr"/>
              <a:lstStyle/>
              <a:p>
                <a:pPr marL="0" marR="0" lvl="0" indent="0" algn="ctr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</a:endParaRPr>
              </a:p>
            </p:txBody>
          </p:sp>
          <p:sp>
            <p:nvSpPr>
              <p:cNvPr id="42" name="Oval 30">
                <a:extLst>
                  <a:ext uri="{FF2B5EF4-FFF2-40B4-BE49-F238E27FC236}">
                    <a16:creationId xmlns:a16="http://schemas.microsoft.com/office/drawing/2014/main" id="{0413A5D9-9DD8-CFEF-524B-8938F171ACDA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362460" y="1822192"/>
                <a:ext cx="537619" cy="527547"/>
              </a:xfrm>
              <a:prstGeom prst="ellipse">
                <a:avLst/>
              </a:prstGeom>
              <a:solidFill>
                <a:srgbClr val="006EBE"/>
              </a:solidFill>
              <a:ln w="19050" cap="flat" cmpd="sng" algn="ctr">
                <a:solidFill>
                  <a:srgbClr val="5B9BD5">
                    <a:shade val="15000"/>
                  </a:srgbClr>
                </a:solidFill>
                <a:prstDash val="solid"/>
                <a:miter lim="800000"/>
              </a:ln>
              <a:effectLst/>
            </p:spPr>
            <p:txBody>
              <a:bodyPr wrap="none" rtlCol="0" anchor="ctr"/>
              <a:lstStyle/>
              <a:p>
                <a:pPr marL="0" marR="0" lvl="0" indent="0" algn="ctr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</a:endParaRPr>
              </a:p>
            </p:txBody>
          </p:sp>
          <p:sp>
            <p:nvSpPr>
              <p:cNvPr id="43" name="Oval 46">
                <a:extLst>
                  <a:ext uri="{FF2B5EF4-FFF2-40B4-BE49-F238E27FC236}">
                    <a16:creationId xmlns:a16="http://schemas.microsoft.com/office/drawing/2014/main" id="{04AF0B76-3AED-13F1-5505-253F97807C0E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041937" y="2660260"/>
                <a:ext cx="537619" cy="527547"/>
              </a:xfrm>
              <a:prstGeom prst="ellipse">
                <a:avLst/>
              </a:prstGeom>
              <a:solidFill>
                <a:srgbClr val="006EBE"/>
              </a:solidFill>
              <a:ln w="19050" cap="flat" cmpd="sng" algn="ctr">
                <a:solidFill>
                  <a:srgbClr val="5B9BD5">
                    <a:shade val="15000"/>
                  </a:srgbClr>
                </a:solidFill>
                <a:prstDash val="solid"/>
                <a:miter lim="800000"/>
              </a:ln>
              <a:effectLst/>
            </p:spPr>
            <p:txBody>
              <a:bodyPr wrap="none" rtlCol="0" anchor="ctr"/>
              <a:lstStyle/>
              <a:p>
                <a:pPr marL="0" marR="0" lvl="0" indent="0" algn="ctr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</a:endParaRPr>
              </a:p>
            </p:txBody>
          </p:sp>
          <p:sp>
            <p:nvSpPr>
              <p:cNvPr id="44" name="Oval 47">
                <a:extLst>
                  <a:ext uri="{FF2B5EF4-FFF2-40B4-BE49-F238E27FC236}">
                    <a16:creationId xmlns:a16="http://schemas.microsoft.com/office/drawing/2014/main" id="{305813D9-2780-63D9-9CB7-F9E483EEEF17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5564443" y="2649537"/>
                <a:ext cx="537619" cy="527547"/>
              </a:xfrm>
              <a:prstGeom prst="ellipse">
                <a:avLst/>
              </a:prstGeom>
              <a:solidFill>
                <a:srgbClr val="006EBE"/>
              </a:solidFill>
              <a:ln w="19050" cap="flat" cmpd="sng" algn="ctr">
                <a:solidFill>
                  <a:srgbClr val="5B9BD5">
                    <a:shade val="15000"/>
                  </a:srgbClr>
                </a:solidFill>
                <a:prstDash val="solid"/>
                <a:miter lim="800000"/>
              </a:ln>
              <a:effectLst/>
            </p:spPr>
            <p:txBody>
              <a:bodyPr wrap="none" rtlCol="0" anchor="ctr"/>
              <a:lstStyle/>
              <a:p>
                <a:pPr marL="0" marR="0" lvl="0" indent="0" algn="ctr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</a:endParaRPr>
              </a:p>
            </p:txBody>
          </p:sp>
          <p:sp>
            <p:nvSpPr>
              <p:cNvPr id="45" name="Oval 48">
                <a:extLst>
                  <a:ext uri="{FF2B5EF4-FFF2-40B4-BE49-F238E27FC236}">
                    <a16:creationId xmlns:a16="http://schemas.microsoft.com/office/drawing/2014/main" id="{6679E937-93C9-A1F9-3F47-3D871FFAF620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362460" y="3509659"/>
                <a:ext cx="537619" cy="527547"/>
              </a:xfrm>
              <a:prstGeom prst="ellipse">
                <a:avLst/>
              </a:prstGeom>
              <a:solidFill>
                <a:srgbClr val="006EBE"/>
              </a:solidFill>
              <a:ln w="19050" cap="flat" cmpd="sng" algn="ctr">
                <a:solidFill>
                  <a:srgbClr val="5B9BD5">
                    <a:shade val="15000"/>
                  </a:srgbClr>
                </a:solidFill>
                <a:prstDash val="solid"/>
                <a:miter lim="800000"/>
              </a:ln>
              <a:effectLst/>
            </p:spPr>
            <p:txBody>
              <a:bodyPr wrap="none" rtlCol="0" anchor="ctr"/>
              <a:lstStyle/>
              <a:p>
                <a:pPr marL="0" marR="0" lvl="0" indent="0" algn="ctr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</a:endParaRPr>
              </a:p>
            </p:txBody>
          </p:sp>
          <p:sp>
            <p:nvSpPr>
              <p:cNvPr id="46" name="Oval 49">
                <a:extLst>
                  <a:ext uri="{FF2B5EF4-FFF2-40B4-BE49-F238E27FC236}">
                    <a16:creationId xmlns:a16="http://schemas.microsoft.com/office/drawing/2014/main" id="{4BE40D1B-2D4D-DE9D-1D0D-04C814747A0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5250710" y="1813503"/>
                <a:ext cx="537619" cy="527547"/>
              </a:xfrm>
              <a:prstGeom prst="ellipse">
                <a:avLst/>
              </a:prstGeom>
              <a:solidFill>
                <a:srgbClr val="006EBE"/>
              </a:solidFill>
              <a:ln w="19050" cap="flat" cmpd="sng" algn="ctr">
                <a:solidFill>
                  <a:srgbClr val="5B9BD5">
                    <a:shade val="15000"/>
                  </a:srgbClr>
                </a:solidFill>
                <a:prstDash val="solid"/>
                <a:miter lim="800000"/>
              </a:ln>
              <a:effectLst/>
            </p:spPr>
            <p:txBody>
              <a:bodyPr wrap="none" rtlCol="0" anchor="ctr"/>
              <a:lstStyle/>
              <a:p>
                <a:pPr marL="0" marR="0" lvl="0" indent="0" algn="ctr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</a:endParaRPr>
              </a:p>
            </p:txBody>
          </p:sp>
        </p:grpSp>
        <p:grpSp>
          <p:nvGrpSpPr>
            <p:cNvPr id="47" name="Group 1">
              <a:extLst>
                <a:ext uri="{FF2B5EF4-FFF2-40B4-BE49-F238E27FC236}">
                  <a16:creationId xmlns:a16="http://schemas.microsoft.com/office/drawing/2014/main" id="{82167747-1BD5-9F8A-A41E-5949DC435648}"/>
                </a:ext>
              </a:extLst>
            </p:cNvPr>
            <p:cNvGrpSpPr/>
            <p:nvPr/>
          </p:nvGrpSpPr>
          <p:grpSpPr>
            <a:xfrm>
              <a:off x="6765975" y="2078145"/>
              <a:ext cx="410272" cy="421640"/>
              <a:chOff x="3041937" y="1397117"/>
              <a:chExt cx="3060125" cy="3026207"/>
            </a:xfrm>
          </p:grpSpPr>
          <p:sp>
            <p:nvSpPr>
              <p:cNvPr id="48" name="Oval 3">
                <a:extLst>
                  <a:ext uri="{FF2B5EF4-FFF2-40B4-BE49-F238E27FC236}">
                    <a16:creationId xmlns:a16="http://schemas.microsoft.com/office/drawing/2014/main" id="{7AAA0FFA-6570-89F2-E56E-9E51A5F97B0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266803" y="1638406"/>
                <a:ext cx="2598492" cy="2549809"/>
              </a:xfrm>
              <a:prstGeom prst="ellipse">
                <a:avLst/>
              </a:prstGeom>
              <a:noFill/>
              <a:ln w="28575" cap="flat" cmpd="sng" algn="ctr">
                <a:solidFill>
                  <a:srgbClr val="5B9BD5">
                    <a:shade val="1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</a:endParaRPr>
              </a:p>
            </p:txBody>
          </p:sp>
          <p:sp>
            <p:nvSpPr>
              <p:cNvPr id="49" name="Oval 22">
                <a:extLst>
                  <a:ext uri="{FF2B5EF4-FFF2-40B4-BE49-F238E27FC236}">
                    <a16:creationId xmlns:a16="http://schemas.microsoft.com/office/drawing/2014/main" id="{920BA718-F63B-D921-A819-4E3BA5E6E03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4327681" y="3895777"/>
                <a:ext cx="537619" cy="527547"/>
              </a:xfrm>
              <a:prstGeom prst="ellipse">
                <a:avLst/>
              </a:prstGeom>
              <a:solidFill>
                <a:srgbClr val="77B37F"/>
              </a:solidFill>
              <a:ln w="19050" cap="flat" cmpd="sng" algn="ctr">
                <a:solidFill>
                  <a:srgbClr val="5B9BD5">
                    <a:shade val="15000"/>
                  </a:srgbClr>
                </a:solidFill>
                <a:prstDash val="solid"/>
                <a:miter lim="800000"/>
              </a:ln>
              <a:effectLst/>
            </p:spPr>
            <p:txBody>
              <a:bodyPr wrap="none" rtlCol="0" anchor="ctr"/>
              <a:lstStyle/>
              <a:p>
                <a:pPr marL="0" marR="0" lvl="0" indent="0" algn="ctr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ea typeface="+mn-ea"/>
                </a:endParaRPr>
              </a:p>
            </p:txBody>
          </p:sp>
          <p:sp>
            <p:nvSpPr>
              <p:cNvPr id="50" name="Oval 50">
                <a:extLst>
                  <a:ext uri="{FF2B5EF4-FFF2-40B4-BE49-F238E27FC236}">
                    <a16:creationId xmlns:a16="http://schemas.microsoft.com/office/drawing/2014/main" id="{61F894D6-35B9-12D1-06C3-6994AEF2FBE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4327681" y="1397117"/>
                <a:ext cx="537619" cy="527547"/>
              </a:xfrm>
              <a:prstGeom prst="ellipse">
                <a:avLst/>
              </a:prstGeom>
              <a:solidFill>
                <a:srgbClr val="77B37F"/>
              </a:solidFill>
              <a:ln w="19050" cap="flat" cmpd="sng" algn="ctr">
                <a:solidFill>
                  <a:srgbClr val="5B9BD5">
                    <a:shade val="15000"/>
                  </a:srgbClr>
                </a:solidFill>
                <a:prstDash val="solid"/>
                <a:miter lim="800000"/>
              </a:ln>
              <a:effectLst/>
            </p:spPr>
            <p:txBody>
              <a:bodyPr wrap="none" rtlCol="0" anchor="ctr"/>
              <a:lstStyle/>
              <a:p>
                <a:pPr marL="0" marR="0" lvl="0" indent="0" algn="ctr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</a:endParaRPr>
              </a:p>
            </p:txBody>
          </p:sp>
          <p:sp>
            <p:nvSpPr>
              <p:cNvPr id="51" name="Oval 51">
                <a:extLst>
                  <a:ext uri="{FF2B5EF4-FFF2-40B4-BE49-F238E27FC236}">
                    <a16:creationId xmlns:a16="http://schemas.microsoft.com/office/drawing/2014/main" id="{689A352B-3E3F-FAAE-4712-1860EDB23D20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5266665" y="3509659"/>
                <a:ext cx="537619" cy="527547"/>
              </a:xfrm>
              <a:prstGeom prst="ellipse">
                <a:avLst/>
              </a:prstGeom>
              <a:solidFill>
                <a:srgbClr val="77B37F"/>
              </a:solidFill>
              <a:ln w="19050" cap="flat" cmpd="sng" algn="ctr">
                <a:solidFill>
                  <a:srgbClr val="5B9BD5">
                    <a:shade val="15000"/>
                  </a:srgbClr>
                </a:solidFill>
                <a:prstDash val="solid"/>
                <a:miter lim="800000"/>
              </a:ln>
              <a:effectLst/>
            </p:spPr>
            <p:txBody>
              <a:bodyPr wrap="none" rtlCol="0" anchor="ctr"/>
              <a:lstStyle/>
              <a:p>
                <a:pPr marL="0" marR="0" lvl="0" indent="0" algn="ctr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</a:endParaRPr>
              </a:p>
            </p:txBody>
          </p:sp>
          <p:sp>
            <p:nvSpPr>
              <p:cNvPr id="52" name="Oval 52">
                <a:extLst>
                  <a:ext uri="{FF2B5EF4-FFF2-40B4-BE49-F238E27FC236}">
                    <a16:creationId xmlns:a16="http://schemas.microsoft.com/office/drawing/2014/main" id="{5BC2954B-2E78-DA7E-8708-FFB375461CA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362460" y="1822192"/>
                <a:ext cx="537619" cy="527547"/>
              </a:xfrm>
              <a:prstGeom prst="ellipse">
                <a:avLst/>
              </a:prstGeom>
              <a:solidFill>
                <a:srgbClr val="77B37F"/>
              </a:solidFill>
              <a:ln w="19050" cap="flat" cmpd="sng" algn="ctr">
                <a:solidFill>
                  <a:srgbClr val="5B9BD5">
                    <a:shade val="15000"/>
                  </a:srgbClr>
                </a:solidFill>
                <a:prstDash val="solid"/>
                <a:miter lim="800000"/>
              </a:ln>
              <a:effectLst/>
            </p:spPr>
            <p:txBody>
              <a:bodyPr wrap="none" rtlCol="0" anchor="ctr"/>
              <a:lstStyle/>
              <a:p>
                <a:pPr marL="0" marR="0" lvl="0" indent="0" algn="ctr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</a:endParaRPr>
              </a:p>
            </p:txBody>
          </p:sp>
          <p:sp>
            <p:nvSpPr>
              <p:cNvPr id="53" name="Oval 53">
                <a:extLst>
                  <a:ext uri="{FF2B5EF4-FFF2-40B4-BE49-F238E27FC236}">
                    <a16:creationId xmlns:a16="http://schemas.microsoft.com/office/drawing/2014/main" id="{24A0FDEB-FFDC-5413-3437-8D6852958130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041937" y="2660260"/>
                <a:ext cx="537619" cy="527547"/>
              </a:xfrm>
              <a:prstGeom prst="ellipse">
                <a:avLst/>
              </a:prstGeom>
              <a:solidFill>
                <a:srgbClr val="77B37F"/>
              </a:solidFill>
              <a:ln w="19050" cap="flat" cmpd="sng" algn="ctr">
                <a:solidFill>
                  <a:srgbClr val="5B9BD5">
                    <a:shade val="15000"/>
                  </a:srgbClr>
                </a:solidFill>
                <a:prstDash val="solid"/>
                <a:miter lim="800000"/>
              </a:ln>
              <a:effectLst/>
            </p:spPr>
            <p:txBody>
              <a:bodyPr wrap="none" rtlCol="0" anchor="ctr"/>
              <a:lstStyle/>
              <a:p>
                <a:pPr marL="0" marR="0" lvl="0" indent="0" algn="ctr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</a:endParaRPr>
              </a:p>
            </p:txBody>
          </p:sp>
          <p:sp>
            <p:nvSpPr>
              <p:cNvPr id="54" name="Oval 54">
                <a:extLst>
                  <a:ext uri="{FF2B5EF4-FFF2-40B4-BE49-F238E27FC236}">
                    <a16:creationId xmlns:a16="http://schemas.microsoft.com/office/drawing/2014/main" id="{EAF20223-E7EC-1068-2B71-42F754AABB9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5564443" y="2649537"/>
                <a:ext cx="537619" cy="527547"/>
              </a:xfrm>
              <a:prstGeom prst="ellipse">
                <a:avLst/>
              </a:prstGeom>
              <a:solidFill>
                <a:srgbClr val="77B37F"/>
              </a:solidFill>
              <a:ln w="19050" cap="flat" cmpd="sng" algn="ctr">
                <a:solidFill>
                  <a:srgbClr val="5B9BD5">
                    <a:shade val="15000"/>
                  </a:srgbClr>
                </a:solidFill>
                <a:prstDash val="solid"/>
                <a:miter lim="800000"/>
              </a:ln>
              <a:effectLst/>
            </p:spPr>
            <p:txBody>
              <a:bodyPr wrap="none" rtlCol="0" anchor="ctr"/>
              <a:lstStyle/>
              <a:p>
                <a:pPr marL="0" marR="0" lvl="0" indent="0" algn="ctr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</a:endParaRPr>
              </a:p>
            </p:txBody>
          </p:sp>
          <p:sp>
            <p:nvSpPr>
              <p:cNvPr id="55" name="Oval 55">
                <a:extLst>
                  <a:ext uri="{FF2B5EF4-FFF2-40B4-BE49-F238E27FC236}">
                    <a16:creationId xmlns:a16="http://schemas.microsoft.com/office/drawing/2014/main" id="{17AAAD7A-2DEE-102F-3330-AC096B6A2DB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362460" y="3509659"/>
                <a:ext cx="537619" cy="527547"/>
              </a:xfrm>
              <a:prstGeom prst="ellipse">
                <a:avLst/>
              </a:prstGeom>
              <a:solidFill>
                <a:srgbClr val="77B37F"/>
              </a:solidFill>
              <a:ln w="19050" cap="flat" cmpd="sng" algn="ctr">
                <a:solidFill>
                  <a:srgbClr val="5B9BD5">
                    <a:shade val="15000"/>
                  </a:srgbClr>
                </a:solidFill>
                <a:prstDash val="solid"/>
                <a:miter lim="800000"/>
              </a:ln>
              <a:effectLst/>
            </p:spPr>
            <p:txBody>
              <a:bodyPr wrap="none" rtlCol="0" anchor="ctr"/>
              <a:lstStyle/>
              <a:p>
                <a:pPr marL="0" marR="0" lvl="0" indent="0" algn="ctr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</a:endParaRPr>
              </a:p>
            </p:txBody>
          </p:sp>
          <p:sp>
            <p:nvSpPr>
              <p:cNvPr id="56" name="Oval 56">
                <a:extLst>
                  <a:ext uri="{FF2B5EF4-FFF2-40B4-BE49-F238E27FC236}">
                    <a16:creationId xmlns:a16="http://schemas.microsoft.com/office/drawing/2014/main" id="{C680BE1D-A8B9-DF63-BD41-EC1B6454E599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5250710" y="1813503"/>
                <a:ext cx="537619" cy="527547"/>
              </a:xfrm>
              <a:prstGeom prst="ellipse">
                <a:avLst/>
              </a:prstGeom>
              <a:solidFill>
                <a:srgbClr val="77B37F"/>
              </a:solidFill>
              <a:ln w="19050" cap="flat" cmpd="sng" algn="ctr">
                <a:solidFill>
                  <a:srgbClr val="5B9BD5">
                    <a:shade val="15000"/>
                  </a:srgbClr>
                </a:solidFill>
                <a:prstDash val="solid"/>
                <a:miter lim="800000"/>
              </a:ln>
              <a:effectLst/>
            </p:spPr>
            <p:txBody>
              <a:bodyPr wrap="none" rtlCol="0" anchor="ctr"/>
              <a:lstStyle/>
              <a:p>
                <a:pPr marL="0" marR="0" lvl="0" indent="0" algn="ctr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</a:endParaRPr>
              </a:p>
            </p:txBody>
          </p:sp>
        </p:grpSp>
        <p:sp>
          <p:nvSpPr>
            <p:cNvPr id="77" name="CasellaDiTesto 82">
              <a:extLst>
                <a:ext uri="{FF2B5EF4-FFF2-40B4-BE49-F238E27FC236}">
                  <a16:creationId xmlns:a16="http://schemas.microsoft.com/office/drawing/2014/main" id="{1D994D9F-596C-A1C4-C3ED-3C015CE54938}"/>
                </a:ext>
              </a:extLst>
            </p:cNvPr>
            <p:cNvSpPr txBox="1">
              <a:spLocks/>
            </p:cNvSpPr>
            <p:nvPr/>
          </p:nvSpPr>
          <p:spPr>
            <a:xfrm>
              <a:off x="7247068" y="2180348"/>
              <a:ext cx="1044954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  <a:defRPr/>
              </a:pPr>
              <a:r>
                <a:rPr lang="en-US" sz="700" b="1" dirty="0">
                  <a:solidFill>
                    <a:srgbClr val="585858"/>
                  </a:solidFill>
                  <a:ea typeface="Open Sans" panose="020B0606030504020204" pitchFamily="34" charset="0"/>
                  <a:cs typeface="Arial" panose="020B0604020202020204" pitchFamily="34" charset="0"/>
                </a:rPr>
                <a:t>= Market DLT(s)</a:t>
              </a:r>
            </a:p>
          </p:txBody>
        </p:sp>
        <p:pic>
          <p:nvPicPr>
            <p:cNvPr id="78" name="Picture 78">
              <a:extLst>
                <a:ext uri="{FF2B5EF4-FFF2-40B4-BE49-F238E27FC236}">
                  <a16:creationId xmlns:a16="http://schemas.microsoft.com/office/drawing/2014/main" id="{D040BEDC-BB27-58B7-CB40-2FE051B6B77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duotone>
                <a:srgbClr val="77B37F">
                  <a:shade val="45000"/>
                  <a:satMod val="135000"/>
                </a:srgbClr>
                <a:prstClr val="white"/>
              </a:duotone>
            </a:blip>
            <a:stretch>
              <a:fillRect/>
            </a:stretch>
          </p:blipFill>
          <p:spPr>
            <a:xfrm>
              <a:off x="7135775" y="3403340"/>
              <a:ext cx="166143" cy="166143"/>
            </a:xfrm>
            <a:prstGeom prst="rect">
              <a:avLst/>
            </a:prstGeom>
          </p:spPr>
        </p:pic>
        <p:sp>
          <p:nvSpPr>
            <p:cNvPr id="79" name="CasellaDiTesto 82">
              <a:extLst>
                <a:ext uri="{FF2B5EF4-FFF2-40B4-BE49-F238E27FC236}">
                  <a16:creationId xmlns:a16="http://schemas.microsoft.com/office/drawing/2014/main" id="{F870EB80-61C2-37B5-49C8-ACFAF1616499}"/>
                </a:ext>
              </a:extLst>
            </p:cNvPr>
            <p:cNvSpPr txBox="1">
              <a:spLocks/>
            </p:cNvSpPr>
            <p:nvPr/>
          </p:nvSpPr>
          <p:spPr>
            <a:xfrm>
              <a:off x="7247067" y="3389358"/>
              <a:ext cx="1213903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  <a:defRPr/>
              </a:pPr>
              <a:r>
                <a:rPr lang="en-US" sz="700" b="1" dirty="0">
                  <a:solidFill>
                    <a:srgbClr val="585858"/>
                  </a:solidFill>
                  <a:ea typeface="Open Sans" panose="020B0606030504020204" pitchFamily="34" charset="0"/>
                  <a:cs typeface="Arial" panose="020B0604020202020204" pitchFamily="34" charset="0"/>
                </a:rPr>
                <a:t>= Market participants</a:t>
              </a:r>
            </a:p>
          </p:txBody>
        </p:sp>
        <p:pic>
          <p:nvPicPr>
            <p:cNvPr id="80" name="Picture 80">
              <a:extLst>
                <a:ext uri="{FF2B5EF4-FFF2-40B4-BE49-F238E27FC236}">
                  <a16:creationId xmlns:a16="http://schemas.microsoft.com/office/drawing/2014/main" id="{D2D5C49B-FABE-91B7-9EEA-27D4528A868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duotone>
                <a:srgbClr val="77B37F">
                  <a:shade val="45000"/>
                  <a:satMod val="135000"/>
                </a:srgbClr>
                <a:prstClr val="white"/>
              </a:duotone>
            </a:blip>
            <a:stretch>
              <a:fillRect/>
            </a:stretch>
          </p:blipFill>
          <p:spPr>
            <a:xfrm>
              <a:off x="7153606" y="2912843"/>
              <a:ext cx="167876" cy="166143"/>
            </a:xfrm>
            <a:prstGeom prst="rect">
              <a:avLst/>
            </a:prstGeom>
          </p:spPr>
        </p:pic>
        <p:grpSp>
          <p:nvGrpSpPr>
            <p:cNvPr id="91" name="Group 1">
              <a:extLst>
                <a:ext uri="{FF2B5EF4-FFF2-40B4-BE49-F238E27FC236}">
                  <a16:creationId xmlns:a16="http://schemas.microsoft.com/office/drawing/2014/main" id="{DF159DE9-388B-F2E9-B0DB-1A2DF640ECEA}"/>
                </a:ext>
              </a:extLst>
            </p:cNvPr>
            <p:cNvGrpSpPr/>
            <p:nvPr/>
          </p:nvGrpSpPr>
          <p:grpSpPr>
            <a:xfrm>
              <a:off x="6771948" y="2574588"/>
              <a:ext cx="410272" cy="421640"/>
              <a:chOff x="3041937" y="1397117"/>
              <a:chExt cx="3060125" cy="3026207"/>
            </a:xfrm>
          </p:grpSpPr>
          <p:sp>
            <p:nvSpPr>
              <p:cNvPr id="92" name="Oval 3">
                <a:extLst>
                  <a:ext uri="{FF2B5EF4-FFF2-40B4-BE49-F238E27FC236}">
                    <a16:creationId xmlns:a16="http://schemas.microsoft.com/office/drawing/2014/main" id="{EADE24EA-B7D9-F627-D0B8-4539A3ED1CC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266803" y="1638406"/>
                <a:ext cx="2598492" cy="2549809"/>
              </a:xfrm>
              <a:prstGeom prst="ellipse">
                <a:avLst/>
              </a:prstGeom>
              <a:noFill/>
              <a:ln w="28575" cap="flat" cmpd="sng" algn="ctr">
                <a:solidFill>
                  <a:srgbClr val="5B9BD5">
                    <a:shade val="1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</a:endParaRPr>
              </a:p>
            </p:txBody>
          </p:sp>
          <p:sp>
            <p:nvSpPr>
              <p:cNvPr id="93" name="Oval 22">
                <a:extLst>
                  <a:ext uri="{FF2B5EF4-FFF2-40B4-BE49-F238E27FC236}">
                    <a16:creationId xmlns:a16="http://schemas.microsoft.com/office/drawing/2014/main" id="{E79B170A-9AEB-8EC8-ABB2-49846578128A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4327681" y="3895777"/>
                <a:ext cx="537619" cy="527547"/>
              </a:xfrm>
              <a:prstGeom prst="ellipse">
                <a:avLst/>
              </a:prstGeom>
              <a:solidFill>
                <a:srgbClr val="77B37F"/>
              </a:solidFill>
              <a:ln w="19050" cap="flat" cmpd="sng" algn="ctr">
                <a:solidFill>
                  <a:srgbClr val="5B9BD5">
                    <a:shade val="15000"/>
                  </a:srgbClr>
                </a:solidFill>
                <a:prstDash val="solid"/>
                <a:miter lim="800000"/>
              </a:ln>
              <a:effectLst/>
            </p:spPr>
            <p:txBody>
              <a:bodyPr wrap="none" rtlCol="0" anchor="ctr"/>
              <a:lstStyle/>
              <a:p>
                <a:pPr marL="0" marR="0" lvl="0" indent="0" algn="ctr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ea typeface="+mn-ea"/>
                </a:endParaRPr>
              </a:p>
            </p:txBody>
          </p:sp>
          <p:sp>
            <p:nvSpPr>
              <p:cNvPr id="94" name="Oval 50">
                <a:extLst>
                  <a:ext uri="{FF2B5EF4-FFF2-40B4-BE49-F238E27FC236}">
                    <a16:creationId xmlns:a16="http://schemas.microsoft.com/office/drawing/2014/main" id="{C14E7F45-CB4C-D70C-163A-5B314641A7A0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4327681" y="1397117"/>
                <a:ext cx="537619" cy="527547"/>
              </a:xfrm>
              <a:prstGeom prst="ellipse">
                <a:avLst/>
              </a:prstGeom>
              <a:solidFill>
                <a:srgbClr val="77B37F"/>
              </a:solidFill>
              <a:ln w="19050" cap="flat" cmpd="sng" algn="ctr">
                <a:solidFill>
                  <a:srgbClr val="5B9BD5">
                    <a:shade val="15000"/>
                  </a:srgbClr>
                </a:solidFill>
                <a:prstDash val="solid"/>
                <a:miter lim="800000"/>
              </a:ln>
              <a:effectLst/>
            </p:spPr>
            <p:txBody>
              <a:bodyPr wrap="none" rtlCol="0" anchor="ctr"/>
              <a:lstStyle/>
              <a:p>
                <a:pPr marL="0" marR="0" lvl="0" indent="0" algn="ctr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</a:endParaRPr>
              </a:p>
            </p:txBody>
          </p:sp>
          <p:sp>
            <p:nvSpPr>
              <p:cNvPr id="95" name="Oval 51">
                <a:extLst>
                  <a:ext uri="{FF2B5EF4-FFF2-40B4-BE49-F238E27FC236}">
                    <a16:creationId xmlns:a16="http://schemas.microsoft.com/office/drawing/2014/main" id="{E461D859-6448-A734-9B50-BF9AAB18684A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5266665" y="3509659"/>
                <a:ext cx="537619" cy="527547"/>
              </a:xfrm>
              <a:prstGeom prst="ellipse">
                <a:avLst/>
              </a:prstGeom>
              <a:solidFill>
                <a:srgbClr val="77B37F"/>
              </a:solidFill>
              <a:ln w="19050" cap="flat" cmpd="sng" algn="ctr">
                <a:solidFill>
                  <a:srgbClr val="5B9BD5">
                    <a:shade val="15000"/>
                  </a:srgbClr>
                </a:solidFill>
                <a:prstDash val="solid"/>
                <a:miter lim="800000"/>
              </a:ln>
              <a:effectLst/>
            </p:spPr>
            <p:txBody>
              <a:bodyPr wrap="none" rtlCol="0" anchor="ctr"/>
              <a:lstStyle/>
              <a:p>
                <a:pPr marL="0" marR="0" lvl="0" indent="0" algn="ctr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</a:endParaRPr>
              </a:p>
            </p:txBody>
          </p:sp>
          <p:sp>
            <p:nvSpPr>
              <p:cNvPr id="96" name="Oval 52">
                <a:extLst>
                  <a:ext uri="{FF2B5EF4-FFF2-40B4-BE49-F238E27FC236}">
                    <a16:creationId xmlns:a16="http://schemas.microsoft.com/office/drawing/2014/main" id="{EF67756E-E6EE-287F-2A2E-86B6932FFE3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362460" y="1822192"/>
                <a:ext cx="537619" cy="527547"/>
              </a:xfrm>
              <a:prstGeom prst="ellipse">
                <a:avLst/>
              </a:prstGeom>
              <a:solidFill>
                <a:srgbClr val="77B37F"/>
              </a:solidFill>
              <a:ln w="19050" cap="flat" cmpd="sng" algn="ctr">
                <a:solidFill>
                  <a:srgbClr val="5B9BD5">
                    <a:shade val="15000"/>
                  </a:srgbClr>
                </a:solidFill>
                <a:prstDash val="solid"/>
                <a:miter lim="800000"/>
              </a:ln>
              <a:effectLst/>
            </p:spPr>
            <p:txBody>
              <a:bodyPr wrap="none" rtlCol="0" anchor="ctr"/>
              <a:lstStyle/>
              <a:p>
                <a:pPr marL="0" marR="0" lvl="0" indent="0" algn="ctr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</a:endParaRPr>
              </a:p>
            </p:txBody>
          </p:sp>
          <p:sp>
            <p:nvSpPr>
              <p:cNvPr id="97" name="Oval 53">
                <a:extLst>
                  <a:ext uri="{FF2B5EF4-FFF2-40B4-BE49-F238E27FC236}">
                    <a16:creationId xmlns:a16="http://schemas.microsoft.com/office/drawing/2014/main" id="{7041C557-E800-44BA-9DA7-60C769D669B1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041937" y="2660260"/>
                <a:ext cx="537619" cy="527547"/>
              </a:xfrm>
              <a:prstGeom prst="ellipse">
                <a:avLst/>
              </a:prstGeom>
              <a:solidFill>
                <a:srgbClr val="77B37F"/>
              </a:solidFill>
              <a:ln w="19050" cap="flat" cmpd="sng" algn="ctr">
                <a:solidFill>
                  <a:srgbClr val="5B9BD5">
                    <a:shade val="15000"/>
                  </a:srgbClr>
                </a:solidFill>
                <a:prstDash val="solid"/>
                <a:miter lim="800000"/>
              </a:ln>
              <a:effectLst/>
            </p:spPr>
            <p:txBody>
              <a:bodyPr wrap="none" rtlCol="0" anchor="ctr"/>
              <a:lstStyle/>
              <a:p>
                <a:pPr marL="0" marR="0" lvl="0" indent="0" algn="ctr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</a:endParaRPr>
              </a:p>
            </p:txBody>
          </p:sp>
          <p:sp>
            <p:nvSpPr>
              <p:cNvPr id="98" name="Oval 54">
                <a:extLst>
                  <a:ext uri="{FF2B5EF4-FFF2-40B4-BE49-F238E27FC236}">
                    <a16:creationId xmlns:a16="http://schemas.microsoft.com/office/drawing/2014/main" id="{5709DBEC-CBEF-8F0B-558C-DBFE4406E531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5564443" y="2649537"/>
                <a:ext cx="537619" cy="527547"/>
              </a:xfrm>
              <a:prstGeom prst="ellipse">
                <a:avLst/>
              </a:prstGeom>
              <a:solidFill>
                <a:srgbClr val="77B37F"/>
              </a:solidFill>
              <a:ln w="19050" cap="flat" cmpd="sng" algn="ctr">
                <a:solidFill>
                  <a:srgbClr val="5B9BD5">
                    <a:shade val="15000"/>
                  </a:srgbClr>
                </a:solidFill>
                <a:prstDash val="solid"/>
                <a:miter lim="800000"/>
              </a:ln>
              <a:effectLst/>
            </p:spPr>
            <p:txBody>
              <a:bodyPr wrap="none" rtlCol="0" anchor="ctr"/>
              <a:lstStyle/>
              <a:p>
                <a:pPr marL="0" marR="0" lvl="0" indent="0" algn="ctr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</a:endParaRPr>
              </a:p>
            </p:txBody>
          </p:sp>
          <p:sp>
            <p:nvSpPr>
              <p:cNvPr id="99" name="Oval 55">
                <a:extLst>
                  <a:ext uri="{FF2B5EF4-FFF2-40B4-BE49-F238E27FC236}">
                    <a16:creationId xmlns:a16="http://schemas.microsoft.com/office/drawing/2014/main" id="{EA7B4A2F-7C68-3AD5-AB47-92A6587D2CB0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362460" y="3509659"/>
                <a:ext cx="537619" cy="527547"/>
              </a:xfrm>
              <a:prstGeom prst="ellipse">
                <a:avLst/>
              </a:prstGeom>
              <a:solidFill>
                <a:srgbClr val="77B37F"/>
              </a:solidFill>
              <a:ln w="19050" cap="flat" cmpd="sng" algn="ctr">
                <a:solidFill>
                  <a:srgbClr val="5B9BD5">
                    <a:shade val="15000"/>
                  </a:srgbClr>
                </a:solidFill>
                <a:prstDash val="solid"/>
                <a:miter lim="800000"/>
              </a:ln>
              <a:effectLst/>
            </p:spPr>
            <p:txBody>
              <a:bodyPr wrap="none" rtlCol="0" anchor="ctr"/>
              <a:lstStyle/>
              <a:p>
                <a:pPr marL="0" marR="0" lvl="0" indent="0" algn="ctr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</a:endParaRPr>
              </a:p>
            </p:txBody>
          </p:sp>
          <p:sp>
            <p:nvSpPr>
              <p:cNvPr id="100" name="Oval 56">
                <a:extLst>
                  <a:ext uri="{FF2B5EF4-FFF2-40B4-BE49-F238E27FC236}">
                    <a16:creationId xmlns:a16="http://schemas.microsoft.com/office/drawing/2014/main" id="{70162EAE-5DF7-327D-6DB6-74E06AC6E6B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5250710" y="1813503"/>
                <a:ext cx="537619" cy="527547"/>
              </a:xfrm>
              <a:prstGeom prst="ellipse">
                <a:avLst/>
              </a:prstGeom>
              <a:solidFill>
                <a:srgbClr val="77B37F"/>
              </a:solidFill>
              <a:ln w="19050" cap="flat" cmpd="sng" algn="ctr">
                <a:solidFill>
                  <a:srgbClr val="5B9BD5">
                    <a:shade val="15000"/>
                  </a:srgbClr>
                </a:solidFill>
                <a:prstDash val="solid"/>
                <a:miter lim="800000"/>
              </a:ln>
              <a:effectLst/>
            </p:spPr>
            <p:txBody>
              <a:bodyPr wrap="none" rtlCol="0" anchor="ctr"/>
              <a:lstStyle/>
              <a:p>
                <a:pPr marL="0" marR="0" lvl="0" indent="0" algn="ctr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</a:endParaRPr>
              </a:p>
            </p:txBody>
          </p:sp>
        </p:grpSp>
        <p:grpSp>
          <p:nvGrpSpPr>
            <p:cNvPr id="101" name="Group 1">
              <a:extLst>
                <a:ext uri="{FF2B5EF4-FFF2-40B4-BE49-F238E27FC236}">
                  <a16:creationId xmlns:a16="http://schemas.microsoft.com/office/drawing/2014/main" id="{E4E41B53-1FD1-4361-DBEE-8756F65F2AE7}"/>
                </a:ext>
              </a:extLst>
            </p:cNvPr>
            <p:cNvGrpSpPr/>
            <p:nvPr/>
          </p:nvGrpSpPr>
          <p:grpSpPr>
            <a:xfrm>
              <a:off x="6778410" y="3097933"/>
              <a:ext cx="410272" cy="421640"/>
              <a:chOff x="3041937" y="1397117"/>
              <a:chExt cx="3060125" cy="3026207"/>
            </a:xfrm>
          </p:grpSpPr>
          <p:sp>
            <p:nvSpPr>
              <p:cNvPr id="102" name="Oval 3">
                <a:extLst>
                  <a:ext uri="{FF2B5EF4-FFF2-40B4-BE49-F238E27FC236}">
                    <a16:creationId xmlns:a16="http://schemas.microsoft.com/office/drawing/2014/main" id="{FDA2D734-0870-6059-17F8-E37370929FAA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266803" y="1638406"/>
                <a:ext cx="2598492" cy="2549809"/>
              </a:xfrm>
              <a:prstGeom prst="ellipse">
                <a:avLst/>
              </a:prstGeom>
              <a:noFill/>
              <a:ln w="28575" cap="flat" cmpd="sng" algn="ctr">
                <a:solidFill>
                  <a:srgbClr val="5B9BD5">
                    <a:shade val="1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</a:endParaRPr>
              </a:p>
            </p:txBody>
          </p:sp>
          <p:sp>
            <p:nvSpPr>
              <p:cNvPr id="103" name="Oval 22">
                <a:extLst>
                  <a:ext uri="{FF2B5EF4-FFF2-40B4-BE49-F238E27FC236}">
                    <a16:creationId xmlns:a16="http://schemas.microsoft.com/office/drawing/2014/main" id="{B5A99E70-AD47-966F-61FC-8F7E925D53A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4327681" y="3895777"/>
                <a:ext cx="537619" cy="527547"/>
              </a:xfrm>
              <a:prstGeom prst="ellipse">
                <a:avLst/>
              </a:prstGeom>
              <a:solidFill>
                <a:srgbClr val="77B37F"/>
              </a:solidFill>
              <a:ln w="19050" cap="flat" cmpd="sng" algn="ctr">
                <a:solidFill>
                  <a:srgbClr val="5B9BD5">
                    <a:shade val="15000"/>
                  </a:srgbClr>
                </a:solidFill>
                <a:prstDash val="solid"/>
                <a:miter lim="800000"/>
              </a:ln>
              <a:effectLst/>
            </p:spPr>
            <p:txBody>
              <a:bodyPr wrap="none" rtlCol="0" anchor="ctr"/>
              <a:lstStyle/>
              <a:p>
                <a:pPr marL="0" marR="0" lvl="0" indent="0" algn="ctr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ea typeface="+mn-ea"/>
                </a:endParaRPr>
              </a:p>
            </p:txBody>
          </p:sp>
          <p:sp>
            <p:nvSpPr>
              <p:cNvPr id="104" name="Oval 50">
                <a:extLst>
                  <a:ext uri="{FF2B5EF4-FFF2-40B4-BE49-F238E27FC236}">
                    <a16:creationId xmlns:a16="http://schemas.microsoft.com/office/drawing/2014/main" id="{E2C51276-6CBE-FF49-CE4C-64824040DBB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4327681" y="1397117"/>
                <a:ext cx="537619" cy="527547"/>
              </a:xfrm>
              <a:prstGeom prst="ellipse">
                <a:avLst/>
              </a:prstGeom>
              <a:solidFill>
                <a:srgbClr val="77B37F"/>
              </a:solidFill>
              <a:ln w="19050" cap="flat" cmpd="sng" algn="ctr">
                <a:solidFill>
                  <a:srgbClr val="5B9BD5">
                    <a:shade val="15000"/>
                  </a:srgbClr>
                </a:solidFill>
                <a:prstDash val="solid"/>
                <a:miter lim="800000"/>
              </a:ln>
              <a:effectLst/>
            </p:spPr>
            <p:txBody>
              <a:bodyPr wrap="none" rtlCol="0" anchor="ctr"/>
              <a:lstStyle/>
              <a:p>
                <a:pPr marL="0" marR="0" lvl="0" indent="0" algn="ctr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</a:endParaRPr>
              </a:p>
            </p:txBody>
          </p:sp>
          <p:sp>
            <p:nvSpPr>
              <p:cNvPr id="105" name="Oval 51">
                <a:extLst>
                  <a:ext uri="{FF2B5EF4-FFF2-40B4-BE49-F238E27FC236}">
                    <a16:creationId xmlns:a16="http://schemas.microsoft.com/office/drawing/2014/main" id="{5D63CF59-A74A-4037-420E-F7B759AB452E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5266665" y="3509659"/>
                <a:ext cx="537619" cy="527547"/>
              </a:xfrm>
              <a:prstGeom prst="ellipse">
                <a:avLst/>
              </a:prstGeom>
              <a:solidFill>
                <a:srgbClr val="77B37F"/>
              </a:solidFill>
              <a:ln w="19050" cap="flat" cmpd="sng" algn="ctr">
                <a:solidFill>
                  <a:srgbClr val="5B9BD5">
                    <a:shade val="15000"/>
                  </a:srgbClr>
                </a:solidFill>
                <a:prstDash val="solid"/>
                <a:miter lim="800000"/>
              </a:ln>
              <a:effectLst/>
            </p:spPr>
            <p:txBody>
              <a:bodyPr wrap="none" rtlCol="0" anchor="ctr"/>
              <a:lstStyle/>
              <a:p>
                <a:pPr marL="0" marR="0" lvl="0" indent="0" algn="ctr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</a:endParaRPr>
              </a:p>
            </p:txBody>
          </p:sp>
          <p:sp>
            <p:nvSpPr>
              <p:cNvPr id="106" name="Oval 52">
                <a:extLst>
                  <a:ext uri="{FF2B5EF4-FFF2-40B4-BE49-F238E27FC236}">
                    <a16:creationId xmlns:a16="http://schemas.microsoft.com/office/drawing/2014/main" id="{8A559F5F-EBD6-213D-2DDB-963A48D049C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362460" y="1822192"/>
                <a:ext cx="537619" cy="527547"/>
              </a:xfrm>
              <a:prstGeom prst="ellipse">
                <a:avLst/>
              </a:prstGeom>
              <a:solidFill>
                <a:srgbClr val="77B37F"/>
              </a:solidFill>
              <a:ln w="19050" cap="flat" cmpd="sng" algn="ctr">
                <a:solidFill>
                  <a:srgbClr val="5B9BD5">
                    <a:shade val="15000"/>
                  </a:srgbClr>
                </a:solidFill>
                <a:prstDash val="solid"/>
                <a:miter lim="800000"/>
              </a:ln>
              <a:effectLst/>
            </p:spPr>
            <p:txBody>
              <a:bodyPr wrap="none" rtlCol="0" anchor="ctr"/>
              <a:lstStyle/>
              <a:p>
                <a:pPr marL="0" marR="0" lvl="0" indent="0" algn="ctr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</a:endParaRPr>
              </a:p>
            </p:txBody>
          </p:sp>
          <p:sp>
            <p:nvSpPr>
              <p:cNvPr id="107" name="Oval 53">
                <a:extLst>
                  <a:ext uri="{FF2B5EF4-FFF2-40B4-BE49-F238E27FC236}">
                    <a16:creationId xmlns:a16="http://schemas.microsoft.com/office/drawing/2014/main" id="{5970C3C0-DA44-A4E3-CC4F-9F73BB2D696A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041937" y="2660260"/>
                <a:ext cx="537619" cy="527547"/>
              </a:xfrm>
              <a:prstGeom prst="ellipse">
                <a:avLst/>
              </a:prstGeom>
              <a:solidFill>
                <a:srgbClr val="77B37F"/>
              </a:solidFill>
              <a:ln w="19050" cap="flat" cmpd="sng" algn="ctr">
                <a:solidFill>
                  <a:srgbClr val="5B9BD5">
                    <a:shade val="15000"/>
                  </a:srgbClr>
                </a:solidFill>
                <a:prstDash val="solid"/>
                <a:miter lim="800000"/>
              </a:ln>
              <a:effectLst/>
            </p:spPr>
            <p:txBody>
              <a:bodyPr wrap="none" rtlCol="0" anchor="ctr"/>
              <a:lstStyle/>
              <a:p>
                <a:pPr marL="0" marR="0" lvl="0" indent="0" algn="ctr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</a:endParaRPr>
              </a:p>
            </p:txBody>
          </p:sp>
          <p:sp>
            <p:nvSpPr>
              <p:cNvPr id="108" name="Oval 54">
                <a:extLst>
                  <a:ext uri="{FF2B5EF4-FFF2-40B4-BE49-F238E27FC236}">
                    <a16:creationId xmlns:a16="http://schemas.microsoft.com/office/drawing/2014/main" id="{09364018-09D8-6140-9055-911D2CE628E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5564443" y="2649537"/>
                <a:ext cx="537619" cy="527547"/>
              </a:xfrm>
              <a:prstGeom prst="ellipse">
                <a:avLst/>
              </a:prstGeom>
              <a:solidFill>
                <a:srgbClr val="77B37F"/>
              </a:solidFill>
              <a:ln w="19050" cap="flat" cmpd="sng" algn="ctr">
                <a:solidFill>
                  <a:srgbClr val="5B9BD5">
                    <a:shade val="15000"/>
                  </a:srgbClr>
                </a:solidFill>
                <a:prstDash val="solid"/>
                <a:miter lim="800000"/>
              </a:ln>
              <a:effectLst/>
            </p:spPr>
            <p:txBody>
              <a:bodyPr wrap="none" rtlCol="0" anchor="ctr"/>
              <a:lstStyle/>
              <a:p>
                <a:pPr marL="0" marR="0" lvl="0" indent="0" algn="ctr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</a:endParaRPr>
              </a:p>
            </p:txBody>
          </p:sp>
          <p:sp>
            <p:nvSpPr>
              <p:cNvPr id="109" name="Oval 55">
                <a:extLst>
                  <a:ext uri="{FF2B5EF4-FFF2-40B4-BE49-F238E27FC236}">
                    <a16:creationId xmlns:a16="http://schemas.microsoft.com/office/drawing/2014/main" id="{5B1CF383-66C4-933F-33EA-9893032ADCC1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362460" y="3509659"/>
                <a:ext cx="537619" cy="527547"/>
              </a:xfrm>
              <a:prstGeom prst="ellipse">
                <a:avLst/>
              </a:prstGeom>
              <a:solidFill>
                <a:srgbClr val="77B37F"/>
              </a:solidFill>
              <a:ln w="19050" cap="flat" cmpd="sng" algn="ctr">
                <a:solidFill>
                  <a:srgbClr val="5B9BD5">
                    <a:shade val="15000"/>
                  </a:srgbClr>
                </a:solidFill>
                <a:prstDash val="solid"/>
                <a:miter lim="800000"/>
              </a:ln>
              <a:effectLst/>
            </p:spPr>
            <p:txBody>
              <a:bodyPr wrap="none" rtlCol="0" anchor="ctr"/>
              <a:lstStyle/>
              <a:p>
                <a:pPr marL="0" marR="0" lvl="0" indent="0" algn="ctr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</a:endParaRPr>
              </a:p>
            </p:txBody>
          </p:sp>
          <p:sp>
            <p:nvSpPr>
              <p:cNvPr id="110" name="Oval 56">
                <a:extLst>
                  <a:ext uri="{FF2B5EF4-FFF2-40B4-BE49-F238E27FC236}">
                    <a16:creationId xmlns:a16="http://schemas.microsoft.com/office/drawing/2014/main" id="{4026EF66-A460-7470-9D0E-452756AA34E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5250710" y="1813503"/>
                <a:ext cx="537619" cy="527547"/>
              </a:xfrm>
              <a:prstGeom prst="ellipse">
                <a:avLst/>
              </a:prstGeom>
              <a:solidFill>
                <a:srgbClr val="77B37F"/>
              </a:solidFill>
              <a:ln w="19050" cap="flat" cmpd="sng" algn="ctr">
                <a:solidFill>
                  <a:srgbClr val="5B9BD5">
                    <a:shade val="15000"/>
                  </a:srgbClr>
                </a:solidFill>
                <a:prstDash val="solid"/>
                <a:miter lim="800000"/>
              </a:ln>
              <a:effectLst/>
            </p:spPr>
            <p:txBody>
              <a:bodyPr wrap="none" rtlCol="0" anchor="ctr"/>
              <a:lstStyle/>
              <a:p>
                <a:pPr marL="0" marR="0" lvl="0" indent="0" algn="ctr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958640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760664-AACF-6ED7-4924-0DFA2643E2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61;p3">
            <a:extLst>
              <a:ext uri="{FF2B5EF4-FFF2-40B4-BE49-F238E27FC236}">
                <a16:creationId xmlns:a16="http://schemas.microsoft.com/office/drawing/2014/main" id="{C9ECC0C3-40B0-670E-DC8E-84D1301F02CC}"/>
              </a:ext>
            </a:extLst>
          </p:cNvPr>
          <p:cNvSpPr txBox="1"/>
          <p:nvPr/>
        </p:nvSpPr>
        <p:spPr>
          <a:xfrm>
            <a:off x="1264645" y="245752"/>
            <a:ext cx="7423150" cy="253916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defRPr sz="1650" b="1">
                <a:solidFill>
                  <a:srgbClr val="324680"/>
                </a:solidFill>
                <a:latin typeface="Montserrat"/>
              </a:defRPr>
            </a:lvl1pPr>
          </a:lstStyle>
          <a:p>
            <a:r>
              <a:rPr lang="en-US" dirty="0"/>
              <a:t>Potential enhancements in 2028 (under investigation)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2B00E99C-707F-7B7E-1B67-A800956894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7071" y="1199958"/>
            <a:ext cx="905001" cy="2743583"/>
          </a:xfrm>
          <a:prstGeom prst="rect">
            <a:avLst/>
          </a:prstGeom>
        </p:spPr>
      </p:pic>
      <p:sp>
        <p:nvSpPr>
          <p:cNvPr id="2" name="TextBox 24">
            <a:extLst>
              <a:ext uri="{FF2B5EF4-FFF2-40B4-BE49-F238E27FC236}">
                <a16:creationId xmlns:a16="http://schemas.microsoft.com/office/drawing/2014/main" id="{73D97E3B-C039-395E-7572-6B515E8AF991}"/>
              </a:ext>
            </a:extLst>
          </p:cNvPr>
          <p:cNvSpPr txBox="1"/>
          <p:nvPr/>
        </p:nvSpPr>
        <p:spPr>
          <a:xfrm>
            <a:off x="1922072" y="1364309"/>
            <a:ext cx="66793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buClrTx/>
              <a:buFontTx/>
              <a:buNone/>
            </a:pPr>
            <a:r>
              <a:rPr lang="en-US" kern="1200" dirty="0">
                <a:solidFill>
                  <a:srgbClr val="003399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 Integration in the technical and legal perimeter of the TARGET Services</a:t>
            </a:r>
            <a:endParaRPr lang="en-US" b="1" kern="1200" dirty="0">
              <a:solidFill>
                <a:srgbClr val="003399"/>
              </a:solidFill>
              <a:latin typeface="Verdana" panose="020B0604030504040204" pitchFamily="34" charset="0"/>
              <a:ea typeface="Verdana" panose="020B0604030504040204" pitchFamily="34" charset="0"/>
              <a:cs typeface="Arial" pitchFamily="34" charset="0"/>
            </a:endParaRPr>
          </a:p>
        </p:txBody>
      </p:sp>
      <p:sp>
        <p:nvSpPr>
          <p:cNvPr id="5" name="TextBox 24">
            <a:extLst>
              <a:ext uri="{FF2B5EF4-FFF2-40B4-BE49-F238E27FC236}">
                <a16:creationId xmlns:a16="http://schemas.microsoft.com/office/drawing/2014/main" id="{D3803E23-9E9D-787F-9A83-B1FB783EB4FC}"/>
              </a:ext>
            </a:extLst>
          </p:cNvPr>
          <p:cNvSpPr txBox="1"/>
          <p:nvPr/>
        </p:nvSpPr>
        <p:spPr>
          <a:xfrm>
            <a:off x="1922072" y="1868342"/>
            <a:ext cx="66793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buClrTx/>
              <a:buFontTx/>
              <a:buNone/>
            </a:pPr>
            <a:r>
              <a:rPr lang="en-US" kern="1200" dirty="0">
                <a:solidFill>
                  <a:srgbClr val="003399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 Single settlement model (tokenized CeBM)</a:t>
            </a:r>
            <a:endParaRPr lang="en-US" b="1" kern="1200" dirty="0">
              <a:solidFill>
                <a:srgbClr val="003399"/>
              </a:solidFill>
              <a:latin typeface="Verdana" panose="020B0604030504040204" pitchFamily="34" charset="0"/>
              <a:ea typeface="Verdana" panose="020B0604030504040204" pitchFamily="34" charset="0"/>
              <a:cs typeface="Arial" pitchFamily="34" charset="0"/>
            </a:endParaRPr>
          </a:p>
        </p:txBody>
      </p:sp>
      <p:sp>
        <p:nvSpPr>
          <p:cNvPr id="6" name="TextBox 24">
            <a:extLst>
              <a:ext uri="{FF2B5EF4-FFF2-40B4-BE49-F238E27FC236}">
                <a16:creationId xmlns:a16="http://schemas.microsoft.com/office/drawing/2014/main" id="{1D7E8EB4-0394-61D0-DC94-1DD589632692}"/>
              </a:ext>
            </a:extLst>
          </p:cNvPr>
          <p:cNvSpPr txBox="1"/>
          <p:nvPr/>
        </p:nvSpPr>
        <p:spPr>
          <a:xfrm>
            <a:off x="1922072" y="2417860"/>
            <a:ext cx="66793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buClrTx/>
              <a:buFontTx/>
              <a:buNone/>
            </a:pPr>
            <a:r>
              <a:rPr lang="en-US" kern="1200" dirty="0">
                <a:solidFill>
                  <a:srgbClr val="003399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 Immediate finality on the tokenised cash leg in CeBM</a:t>
            </a:r>
            <a:endParaRPr lang="en-US" b="1" kern="1200" dirty="0">
              <a:solidFill>
                <a:srgbClr val="003399"/>
              </a:solidFill>
              <a:latin typeface="Verdana" panose="020B0604030504040204" pitchFamily="34" charset="0"/>
              <a:ea typeface="Verdana" panose="020B0604030504040204" pitchFamily="34" charset="0"/>
              <a:cs typeface="Arial" pitchFamily="34" charset="0"/>
            </a:endParaRPr>
          </a:p>
        </p:txBody>
      </p:sp>
      <p:sp>
        <p:nvSpPr>
          <p:cNvPr id="7" name="TextBox 24">
            <a:extLst>
              <a:ext uri="{FF2B5EF4-FFF2-40B4-BE49-F238E27FC236}">
                <a16:creationId xmlns:a16="http://schemas.microsoft.com/office/drawing/2014/main" id="{EDC1A951-4792-84A8-A764-0093DB7ADD72}"/>
              </a:ext>
            </a:extLst>
          </p:cNvPr>
          <p:cNvSpPr txBox="1"/>
          <p:nvPr/>
        </p:nvSpPr>
        <p:spPr>
          <a:xfrm>
            <a:off x="1922072" y="2967378"/>
            <a:ext cx="66793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buClrTx/>
              <a:buFontTx/>
              <a:buNone/>
            </a:pPr>
            <a:r>
              <a:rPr lang="en-US" kern="1200" dirty="0">
                <a:solidFill>
                  <a:srgbClr val="003399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 Possibility to keep liquidity overnight on the Eurosystem DLT</a:t>
            </a:r>
            <a:endParaRPr lang="en-US" b="1" kern="1200" dirty="0">
              <a:solidFill>
                <a:srgbClr val="003399"/>
              </a:solidFill>
              <a:latin typeface="Verdana" panose="020B0604030504040204" pitchFamily="34" charset="0"/>
              <a:ea typeface="Verdana" panose="020B0604030504040204" pitchFamily="34" charset="0"/>
              <a:cs typeface="Arial" pitchFamily="34" charset="0"/>
            </a:endParaRPr>
          </a:p>
        </p:txBody>
      </p:sp>
      <p:sp>
        <p:nvSpPr>
          <p:cNvPr id="11" name="TextBox 24">
            <a:extLst>
              <a:ext uri="{FF2B5EF4-FFF2-40B4-BE49-F238E27FC236}">
                <a16:creationId xmlns:a16="http://schemas.microsoft.com/office/drawing/2014/main" id="{B992AF44-54FB-342C-68CA-225C624987AE}"/>
              </a:ext>
            </a:extLst>
          </p:cNvPr>
          <p:cNvSpPr txBox="1"/>
          <p:nvPr/>
        </p:nvSpPr>
        <p:spPr>
          <a:xfrm>
            <a:off x="1922072" y="3516896"/>
            <a:ext cx="66793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buClrTx/>
              <a:buFontTx/>
              <a:buNone/>
            </a:pPr>
            <a:r>
              <a:rPr lang="en-US" kern="1200" dirty="0">
                <a:solidFill>
                  <a:srgbClr val="003399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Multi-currency design</a:t>
            </a:r>
            <a:endParaRPr lang="en-US" b="1" kern="1200" dirty="0">
              <a:solidFill>
                <a:srgbClr val="003399"/>
              </a:solidFill>
              <a:latin typeface="Verdana" panose="020B0604030504040204" pitchFamily="34" charset="0"/>
              <a:ea typeface="Verdana" panose="020B060403050404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6587388"/>
      </p:ext>
    </p:extLst>
  </p:cSld>
  <p:clrMapOvr>
    <a:masterClrMapping/>
  </p:clrMapOvr>
</p:sld>
</file>

<file path=ppt/theme/theme1.xml><?xml version="1.0" encoding="utf-8"?>
<a:theme xmlns:a="http://schemas.openxmlformats.org/drawingml/2006/main" name="Personalizza struttur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B317E462BE10A40A20E65DE52219CC4" ma:contentTypeVersion="2" ma:contentTypeDescription="Creare un nuovo documento." ma:contentTypeScope="" ma:versionID="8f7e74f2c078c67b1b0a18794ddf275f">
  <xsd:schema xmlns:xsd="http://www.w3.org/2001/XMLSchema" xmlns:xs="http://www.w3.org/2001/XMLSchema" xmlns:p="http://schemas.microsoft.com/office/2006/metadata/properties" xmlns:ns2="4c561cf9-0799-4654-87f1-951376e84911" targetNamespace="http://schemas.microsoft.com/office/2006/metadata/properties" ma:root="true" ma:fieldsID="8e2944cfbf26d47bd6637b9ffe80a150" ns2:_="">
    <xsd:import namespace="4c561cf9-0799-4654-87f1-951376e84911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561cf9-0799-4654-87f1-951376e84911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Condivis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Condiviso con dettagli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0B0EB223-D0F3-49EB-B7C2-6D154321D4C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A084E62-DB33-4958-A15D-87F2E761424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c561cf9-0799-4654-87f1-951376e8491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8C537F3-C967-407E-91DE-E8D6B5F74E89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755</TotalTime>
  <Words>961</Words>
  <Application>Microsoft Office PowerPoint</Application>
  <PresentationFormat>Affichage à l'écran (16:9)</PresentationFormat>
  <Paragraphs>158</Paragraphs>
  <Slides>13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13</vt:i4>
      </vt:variant>
    </vt:vector>
  </HeadingPairs>
  <TitlesOfParts>
    <vt:vector size="21" baseType="lpstr">
      <vt:lpstr>Wingdings</vt:lpstr>
      <vt:lpstr>Arial</vt:lpstr>
      <vt:lpstr>Open Sans</vt:lpstr>
      <vt:lpstr>Verdana</vt:lpstr>
      <vt:lpstr>ヒラギノ角ゴ Pro W3</vt:lpstr>
      <vt:lpstr>Montserrat</vt:lpstr>
      <vt:lpstr>Calibri</vt:lpstr>
      <vt:lpstr>Personalizza struttura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Anastasiya Psareva</dc:creator>
  <cp:lastModifiedBy>Banque de France</cp:lastModifiedBy>
  <cp:revision>61</cp:revision>
  <dcterms:created xsi:type="dcterms:W3CDTF">2010-08-04T16:09:27Z</dcterms:created>
  <dcterms:modified xsi:type="dcterms:W3CDTF">2025-10-20T10:20:18Z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0x010100AB317E462BE10A40A20E65DE52219CC4</vt:lpwstr>
  </property>
  <property fmtid="{D5CDD505-2E9C-101B-9397-08002B2CF9AE}" pid="3" name="MSIP_Label_2bcfef43-cbb0-460a-b485-a24cc1f46ffe_Enabled">
    <vt:lpwstr>true</vt:lpwstr>
  </property>
  <property fmtid="{D5CDD505-2E9C-101B-9397-08002B2CF9AE}" pid="4" name="MSIP_Label_2bcfef43-cbb0-460a-b485-a24cc1f46ffe_SetDate">
    <vt:lpwstr>2025-10-20T09:00:55Z</vt:lpwstr>
  </property>
  <property fmtid="{D5CDD505-2E9C-101B-9397-08002B2CF9AE}" pid="5" name="MSIP_Label_2bcfef43-cbb0-460a-b485-a24cc1f46ffe_Method">
    <vt:lpwstr>Privileged</vt:lpwstr>
  </property>
  <property fmtid="{D5CDD505-2E9C-101B-9397-08002B2CF9AE}" pid="6" name="MSIP_Label_2bcfef43-cbb0-460a-b485-a24cc1f46ffe_Name">
    <vt:lpwstr>BDF-Public</vt:lpwstr>
  </property>
  <property fmtid="{D5CDD505-2E9C-101B-9397-08002B2CF9AE}" pid="7" name="MSIP_Label_2bcfef43-cbb0-460a-b485-a24cc1f46ffe_SiteId">
    <vt:lpwstr>e6599448-62a0-418e-8930-d00d8d5682c2</vt:lpwstr>
  </property>
  <property fmtid="{D5CDD505-2E9C-101B-9397-08002B2CF9AE}" pid="8" name="MSIP_Label_2bcfef43-cbb0-460a-b485-a24cc1f46ffe_ActionId">
    <vt:lpwstr>90e13b01-0ed1-4333-90ae-9d37a1c3115e</vt:lpwstr>
  </property>
  <property fmtid="{D5CDD505-2E9C-101B-9397-08002B2CF9AE}" pid="9" name="MSIP_Label_2bcfef43-cbb0-460a-b485-a24cc1f46ffe_ContentBits">
    <vt:lpwstr>1</vt:lpwstr>
  </property>
  <property fmtid="{D5CDD505-2E9C-101B-9397-08002B2CF9AE}" pid="10" name="MSIP_Label_2bcfef43-cbb0-460a-b485-a24cc1f46ffe_Tag">
    <vt:lpwstr>10, 0, 1, 1</vt:lpwstr>
  </property>
  <property fmtid="{D5CDD505-2E9C-101B-9397-08002B2CF9AE}" pid="11" name="ClassificationContentMarkingHeaderLocations">
    <vt:lpwstr>Personalizza struttura:3</vt:lpwstr>
  </property>
  <property fmtid="{D5CDD505-2E9C-101B-9397-08002B2CF9AE}" pid="12" name="ClassificationContentMarkingHeaderText">
    <vt:lpwstr>BDF-PUBLIC</vt:lpwstr>
  </property>
</Properties>
</file>